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930" r:id="rId4"/>
  </p:sldMasterIdLst>
  <p:notesMasterIdLst>
    <p:notesMasterId r:id="rId76"/>
  </p:notesMasterIdLst>
  <p:handoutMasterIdLst>
    <p:handoutMasterId r:id="rId77"/>
  </p:handoutMasterIdLst>
  <p:sldIdLst>
    <p:sldId id="1052" r:id="rId5"/>
    <p:sldId id="960" r:id="rId6"/>
    <p:sldId id="1020" r:id="rId7"/>
    <p:sldId id="964" r:id="rId8"/>
    <p:sldId id="1027" r:id="rId9"/>
    <p:sldId id="965" r:id="rId10"/>
    <p:sldId id="1026" r:id="rId11"/>
    <p:sldId id="1021" r:id="rId12"/>
    <p:sldId id="966" r:id="rId13"/>
    <p:sldId id="1028" r:id="rId14"/>
    <p:sldId id="967" r:id="rId15"/>
    <p:sldId id="1029" r:id="rId16"/>
    <p:sldId id="968" r:id="rId17"/>
    <p:sldId id="1030" r:id="rId18"/>
    <p:sldId id="1000" r:id="rId19"/>
    <p:sldId id="1031" r:id="rId20"/>
    <p:sldId id="1001" r:id="rId21"/>
    <p:sldId id="1032" r:id="rId22"/>
    <p:sldId id="1002" r:id="rId23"/>
    <p:sldId id="1033" r:id="rId24"/>
    <p:sldId id="972" r:id="rId25"/>
    <p:sldId id="973" r:id="rId26"/>
    <p:sldId id="1003" r:id="rId27"/>
    <p:sldId id="1034" r:id="rId28"/>
    <p:sldId id="1013" r:id="rId29"/>
    <p:sldId id="1035" r:id="rId30"/>
    <p:sldId id="975" r:id="rId31"/>
    <p:sldId id="976" r:id="rId32"/>
    <p:sldId id="1036" r:id="rId33"/>
    <p:sldId id="977" r:id="rId34"/>
    <p:sldId id="1037" r:id="rId35"/>
    <p:sldId id="978" r:id="rId36"/>
    <p:sldId id="1038" r:id="rId37"/>
    <p:sldId id="1022" r:id="rId38"/>
    <p:sldId id="1004" r:id="rId39"/>
    <p:sldId id="1044" r:id="rId40"/>
    <p:sldId id="982" r:id="rId41"/>
    <p:sldId id="983" r:id="rId42"/>
    <p:sldId id="1005" r:id="rId43"/>
    <p:sldId id="1046" r:id="rId44"/>
    <p:sldId id="1006" r:id="rId45"/>
    <p:sldId id="1047" r:id="rId46"/>
    <p:sldId id="987" r:id="rId47"/>
    <p:sldId id="1048" r:id="rId48"/>
    <p:sldId id="988" r:id="rId49"/>
    <p:sldId id="1010" r:id="rId50"/>
    <p:sldId id="1011" r:id="rId51"/>
    <p:sldId id="1049" r:id="rId52"/>
    <p:sldId id="1009" r:id="rId53"/>
    <p:sldId id="1007" r:id="rId54"/>
    <p:sldId id="1050" r:id="rId55"/>
    <p:sldId id="1014" r:id="rId56"/>
    <p:sldId id="1051" r:id="rId57"/>
    <p:sldId id="1023" r:id="rId58"/>
    <p:sldId id="1016" r:id="rId59"/>
    <p:sldId id="1017" r:id="rId60"/>
    <p:sldId id="1040" r:id="rId61"/>
    <p:sldId id="1018" r:id="rId62"/>
    <p:sldId id="1041" r:id="rId63"/>
    <p:sldId id="1053" r:id="rId64"/>
    <p:sldId id="1024" r:id="rId65"/>
    <p:sldId id="992" r:id="rId66"/>
    <p:sldId id="993" r:id="rId67"/>
    <p:sldId id="994" r:id="rId68"/>
    <p:sldId id="1042" r:id="rId69"/>
    <p:sldId id="995" r:id="rId70"/>
    <p:sldId id="1043" r:id="rId71"/>
    <p:sldId id="1025" r:id="rId72"/>
    <p:sldId id="998" r:id="rId73"/>
    <p:sldId id="1039" r:id="rId74"/>
    <p:sldId id="999" r:id="rId75"/>
  </p:sldIdLst>
  <p:sldSz cx="12192000" cy="6858000"/>
  <p:notesSz cx="6858000" cy="9144000"/>
  <p:defaultTextStyle>
    <a:defPPr>
      <a:defRPr lang="en-US"/>
    </a:defPPr>
    <a:lvl1pPr marL="0" algn="l" defTabSz="914240" rtl="0" eaLnBrk="1" latinLnBrk="0" hangingPunct="1">
      <a:defRPr sz="1800" kern="1200">
        <a:solidFill>
          <a:schemeClr val="tx1"/>
        </a:solidFill>
        <a:latin typeface="+mn-lt"/>
        <a:ea typeface="+mn-ea"/>
        <a:cs typeface="+mn-cs"/>
      </a:defRPr>
    </a:lvl1pPr>
    <a:lvl2pPr marL="457120" algn="l" defTabSz="914240" rtl="0" eaLnBrk="1" latinLnBrk="0" hangingPunct="1">
      <a:defRPr sz="1800" kern="1200">
        <a:solidFill>
          <a:schemeClr val="tx1"/>
        </a:solidFill>
        <a:latin typeface="+mn-lt"/>
        <a:ea typeface="+mn-ea"/>
        <a:cs typeface="+mn-cs"/>
      </a:defRPr>
    </a:lvl2pPr>
    <a:lvl3pPr marL="914240" algn="l" defTabSz="914240" rtl="0" eaLnBrk="1" latinLnBrk="0" hangingPunct="1">
      <a:defRPr sz="1800" kern="1200">
        <a:solidFill>
          <a:schemeClr val="tx1"/>
        </a:solidFill>
        <a:latin typeface="+mn-lt"/>
        <a:ea typeface="+mn-ea"/>
        <a:cs typeface="+mn-cs"/>
      </a:defRPr>
    </a:lvl3pPr>
    <a:lvl4pPr marL="1371360" algn="l" defTabSz="914240" rtl="0" eaLnBrk="1" latinLnBrk="0" hangingPunct="1">
      <a:defRPr sz="1800" kern="1200">
        <a:solidFill>
          <a:schemeClr val="tx1"/>
        </a:solidFill>
        <a:latin typeface="+mn-lt"/>
        <a:ea typeface="+mn-ea"/>
        <a:cs typeface="+mn-cs"/>
      </a:defRPr>
    </a:lvl4pPr>
    <a:lvl5pPr marL="1828480" algn="l" defTabSz="914240" rtl="0" eaLnBrk="1" latinLnBrk="0" hangingPunct="1">
      <a:defRPr sz="1800" kern="1200">
        <a:solidFill>
          <a:schemeClr val="tx1"/>
        </a:solidFill>
        <a:latin typeface="+mn-lt"/>
        <a:ea typeface="+mn-ea"/>
        <a:cs typeface="+mn-cs"/>
      </a:defRPr>
    </a:lvl5pPr>
    <a:lvl6pPr marL="2285600" algn="l" defTabSz="914240" rtl="0" eaLnBrk="1" latinLnBrk="0" hangingPunct="1">
      <a:defRPr sz="1800" kern="1200">
        <a:solidFill>
          <a:schemeClr val="tx1"/>
        </a:solidFill>
        <a:latin typeface="+mn-lt"/>
        <a:ea typeface="+mn-ea"/>
        <a:cs typeface="+mn-cs"/>
      </a:defRPr>
    </a:lvl6pPr>
    <a:lvl7pPr marL="2742720" algn="l" defTabSz="914240" rtl="0" eaLnBrk="1" latinLnBrk="0" hangingPunct="1">
      <a:defRPr sz="1800" kern="1200">
        <a:solidFill>
          <a:schemeClr val="tx1"/>
        </a:solidFill>
        <a:latin typeface="+mn-lt"/>
        <a:ea typeface="+mn-ea"/>
        <a:cs typeface="+mn-cs"/>
      </a:defRPr>
    </a:lvl7pPr>
    <a:lvl8pPr marL="3199840" algn="l" defTabSz="914240" rtl="0" eaLnBrk="1" latinLnBrk="0" hangingPunct="1">
      <a:defRPr sz="1800" kern="1200">
        <a:solidFill>
          <a:schemeClr val="tx1"/>
        </a:solidFill>
        <a:latin typeface="+mn-lt"/>
        <a:ea typeface="+mn-ea"/>
        <a:cs typeface="+mn-cs"/>
      </a:defRPr>
    </a:lvl8pPr>
    <a:lvl9pPr marL="3656960" algn="l" defTabSz="91424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177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7E7"/>
    <a:srgbClr val="A21820"/>
    <a:srgbClr val="171C2D"/>
    <a:srgbClr val="F5811F"/>
    <a:srgbClr val="045C99"/>
    <a:srgbClr val="EB1C23"/>
    <a:srgbClr val="7F7F7F"/>
    <a:srgbClr val="0C0C0C"/>
    <a:srgbClr val="00B2BA"/>
    <a:srgbClr val="8D91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718"/>
    <p:restoredTop sz="94694"/>
  </p:normalViewPr>
  <p:slideViewPr>
    <p:cSldViewPr snapToGrid="0">
      <p:cViewPr varScale="1">
        <p:scale>
          <a:sx n="108" d="100"/>
          <a:sy n="108" d="100"/>
        </p:scale>
        <p:origin x="156" y="102"/>
      </p:cViewPr>
      <p:guideLst>
        <p:guide orient="horz" pos="2160"/>
        <p:guide pos="3840"/>
        <p:guide orient="horz" pos="1776"/>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notesMaster" Target="notesMasters/notesMaster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diagrams/colors1.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2">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9FF795-50FF-4EF6-B9F1-4D3A064C5B8B}" type="doc">
      <dgm:prSet loTypeId="urn:microsoft.com/office/officeart/2005/8/layout/hierarchy6" loCatId="hierarchy" qsTypeId="urn:microsoft.com/office/officeart/2005/8/quickstyle/simple2" qsCatId="simple" csTypeId="urn:microsoft.com/office/officeart/2005/8/colors/colorful1#1" csCatId="colorful" phldr="1"/>
      <dgm:spPr/>
      <dgm:t>
        <a:bodyPr/>
        <a:lstStyle/>
        <a:p>
          <a:endParaRPr lang="en-US"/>
        </a:p>
      </dgm:t>
    </dgm:pt>
    <dgm:pt modelId="{9301A833-8827-4F3A-BED1-F7F953BC4FC4}">
      <dgm:prSet phldrT="[Text]"/>
      <dgm:spPr>
        <a:xfrm>
          <a:off x="4927575" y="721"/>
          <a:ext cx="600977" cy="400651"/>
        </a:xfrm>
        <a:prstGeom prst="roundRect">
          <a:avLst>
            <a:gd name="adj" fmla="val 10000"/>
          </a:avLst>
        </a:prstGeom>
        <a:solidFill>
          <a:srgbClr val="008CA8">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a:solidFill>
                <a:srgbClr val="FFFFFF"/>
              </a:solidFill>
              <a:latin typeface="Arial"/>
              <a:ea typeface="+mn-ea"/>
              <a:cs typeface="+mn-cs"/>
            </a:rPr>
            <a:t>project.prj</a:t>
          </a:r>
        </a:p>
      </dgm:t>
    </dgm:pt>
    <dgm:pt modelId="{4A385BC1-233F-4699-B5EA-1201A4FA6475}" type="parTrans" cxnId="{81EDDEAC-E4D5-49DB-A24F-5FCB8262FC77}">
      <dgm:prSet/>
      <dgm:spPr/>
      <dgm:t>
        <a:bodyPr/>
        <a:lstStyle/>
        <a:p>
          <a:endParaRPr lang="en-US"/>
        </a:p>
      </dgm:t>
    </dgm:pt>
    <dgm:pt modelId="{86B1DAC2-3195-4318-8CEA-74E060B85E12}" type="sibTrans" cxnId="{81EDDEAC-E4D5-49DB-A24F-5FCB8262FC77}">
      <dgm:prSet/>
      <dgm:spPr/>
      <dgm:t>
        <a:bodyPr/>
        <a:lstStyle/>
        <a:p>
          <a:endParaRPr lang="en-US"/>
        </a:p>
      </dgm:t>
    </dgm:pt>
    <dgm:pt modelId="{F969CF04-28F2-468B-9F75-90E6C4C8847C}">
      <dgm:prSet phldrT="[Text]"/>
      <dgm:spPr>
        <a:xfrm>
          <a:off x="3755669" y="1122546"/>
          <a:ext cx="600977" cy="400651"/>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a:solidFill>
                <a:srgbClr val="FFFFFF"/>
              </a:solidFill>
              <a:latin typeface="Arial"/>
              <a:ea typeface="+mn-ea"/>
              <a:cs typeface="+mn-cs"/>
            </a:rPr>
            <a:t>impl</a:t>
          </a:r>
        </a:p>
      </dgm:t>
    </dgm:pt>
    <dgm:pt modelId="{21322691-6A29-48A5-B3B4-29B2A3898692}" type="parTrans" cxnId="{E2F9A993-602D-4847-8501-3EB53153729E}">
      <dgm:prSet/>
      <dgm:spPr>
        <a:xfrm>
          <a:off x="4056158" y="962285"/>
          <a:ext cx="781270" cy="160260"/>
        </a:xfrm>
        <a:custGeom>
          <a:avLst/>
          <a:gdLst/>
          <a:ahLst/>
          <a:cxnLst/>
          <a:rect l="0" t="0" r="0" b="0"/>
          <a:pathLst>
            <a:path>
              <a:moveTo>
                <a:pt x="781270" y="0"/>
              </a:moveTo>
              <a:lnTo>
                <a:pt x="781270" y="80130"/>
              </a:lnTo>
              <a:lnTo>
                <a:pt x="0" y="80130"/>
              </a:lnTo>
              <a:lnTo>
                <a:pt x="0" y="160260"/>
              </a:lnTo>
            </a:path>
          </a:pathLst>
        </a:custGeom>
        <a:noFill/>
        <a:ln w="25400" cap="flat" cmpd="sng" algn="ctr">
          <a:solidFill>
            <a:srgbClr val="6D7076">
              <a:hueOff val="0"/>
              <a:satOff val="0"/>
              <a:lumOff val="0"/>
              <a:alphaOff val="0"/>
            </a:srgbClr>
          </a:solidFill>
          <a:prstDash val="solid"/>
        </a:ln>
        <a:effectLst/>
      </dgm:spPr>
      <dgm:t>
        <a:bodyPr/>
        <a:lstStyle/>
        <a:p>
          <a:endParaRPr lang="en-US" dirty="0"/>
        </a:p>
      </dgm:t>
    </dgm:pt>
    <dgm:pt modelId="{7033C577-FBF4-46E9-850C-511790F02166}" type="sibTrans" cxnId="{E2F9A993-602D-4847-8501-3EB53153729E}">
      <dgm:prSet/>
      <dgm:spPr/>
      <dgm:t>
        <a:bodyPr/>
        <a:lstStyle/>
        <a:p>
          <a:endParaRPr lang="en-US"/>
        </a:p>
      </dgm:t>
    </dgm:pt>
    <dgm:pt modelId="{5EF49867-5FF9-495E-9588-4CED6274135D}">
      <dgm:prSet phldrT="[Text]"/>
      <dgm:spPr>
        <a:xfrm>
          <a:off x="2583762" y="1683458"/>
          <a:ext cx="600977" cy="400651"/>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a:solidFill>
                <a:srgbClr val="FFFFFF"/>
              </a:solidFill>
              <a:latin typeface="Arial"/>
              <a:ea typeface="+mn-ea"/>
              <a:cs typeface="+mn-cs"/>
            </a:rPr>
            <a:t>verilog</a:t>
          </a:r>
        </a:p>
      </dgm:t>
    </dgm:pt>
    <dgm:pt modelId="{2C541915-7BA4-4B8B-8A3E-DD39AD8EC964}" type="parTrans" cxnId="{278C94A3-F6CE-4FB0-AB38-276EE80795C9}">
      <dgm:prSet/>
      <dgm:spPr>
        <a:xfrm>
          <a:off x="2884251" y="1523198"/>
          <a:ext cx="1171906" cy="160260"/>
        </a:xfrm>
        <a:custGeom>
          <a:avLst/>
          <a:gdLst/>
          <a:ahLst/>
          <a:cxnLst/>
          <a:rect l="0" t="0" r="0" b="0"/>
          <a:pathLst>
            <a:path>
              <a:moveTo>
                <a:pt x="1171906" y="0"/>
              </a:moveTo>
              <a:lnTo>
                <a:pt x="1171906" y="80130"/>
              </a:lnTo>
              <a:lnTo>
                <a:pt x="0" y="80130"/>
              </a:lnTo>
              <a:lnTo>
                <a:pt x="0" y="160260"/>
              </a:lnTo>
            </a:path>
          </a:pathLst>
        </a:custGeom>
        <a:noFill/>
        <a:ln w="25400" cap="flat" cmpd="sng" algn="ctr">
          <a:solidFill>
            <a:srgbClr val="3F3F3F">
              <a:hueOff val="0"/>
              <a:satOff val="0"/>
              <a:lumOff val="0"/>
              <a:alphaOff val="0"/>
            </a:srgbClr>
          </a:solidFill>
          <a:prstDash val="solid"/>
        </a:ln>
        <a:effectLst/>
      </dgm:spPr>
      <dgm:t>
        <a:bodyPr/>
        <a:lstStyle/>
        <a:p>
          <a:endParaRPr lang="en-US" dirty="0"/>
        </a:p>
      </dgm:t>
    </dgm:pt>
    <dgm:pt modelId="{C9E7F603-68E9-4CF6-9FAC-109E67743F22}" type="sibTrans" cxnId="{278C94A3-F6CE-4FB0-AB38-276EE80795C9}">
      <dgm:prSet/>
      <dgm:spPr/>
      <dgm:t>
        <a:bodyPr/>
        <a:lstStyle/>
        <a:p>
          <a:endParaRPr lang="en-US"/>
        </a:p>
      </dgm:t>
    </dgm:pt>
    <dgm:pt modelId="{671D6445-8411-44BC-B8CB-ECFBDD2861B7}">
      <dgm:prSet phldrT="[Text]"/>
      <dgm:spPr>
        <a:xfrm>
          <a:off x="3365033" y="1683458"/>
          <a:ext cx="600977" cy="400651"/>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err="1">
              <a:solidFill>
                <a:srgbClr val="FFFFFF"/>
              </a:solidFill>
              <a:latin typeface="Arial"/>
              <a:ea typeface="+mn-ea"/>
              <a:cs typeface="+mn-cs"/>
            </a:rPr>
            <a:t>vhdl</a:t>
          </a:r>
          <a:endParaRPr lang="en-US" dirty="0">
            <a:solidFill>
              <a:srgbClr val="FFFFFF"/>
            </a:solidFill>
            <a:latin typeface="Arial"/>
            <a:ea typeface="+mn-ea"/>
            <a:cs typeface="+mn-cs"/>
          </a:endParaRPr>
        </a:p>
      </dgm:t>
    </dgm:pt>
    <dgm:pt modelId="{068CED5A-4AFE-4A78-9191-30F31BA86B7E}" type="parTrans" cxnId="{B2D8EE67-95FC-4526-A5D4-4F3A6C104CC9}">
      <dgm:prSet/>
      <dgm:spPr>
        <a:xfrm>
          <a:off x="3665522" y="1523198"/>
          <a:ext cx="390635" cy="160260"/>
        </a:xfrm>
        <a:custGeom>
          <a:avLst/>
          <a:gdLst/>
          <a:ahLst/>
          <a:cxnLst/>
          <a:rect l="0" t="0" r="0" b="0"/>
          <a:pathLst>
            <a:path>
              <a:moveTo>
                <a:pt x="390635" y="0"/>
              </a:moveTo>
              <a:lnTo>
                <a:pt x="390635" y="80130"/>
              </a:lnTo>
              <a:lnTo>
                <a:pt x="0" y="80130"/>
              </a:lnTo>
              <a:lnTo>
                <a:pt x="0" y="160260"/>
              </a:lnTo>
            </a:path>
          </a:pathLst>
        </a:custGeom>
        <a:noFill/>
        <a:ln w="25400" cap="flat" cmpd="sng" algn="ctr">
          <a:solidFill>
            <a:srgbClr val="3F3F3F">
              <a:hueOff val="0"/>
              <a:satOff val="0"/>
              <a:lumOff val="0"/>
              <a:alphaOff val="0"/>
            </a:srgbClr>
          </a:solidFill>
          <a:prstDash val="solid"/>
        </a:ln>
        <a:effectLst/>
      </dgm:spPr>
      <dgm:t>
        <a:bodyPr/>
        <a:lstStyle/>
        <a:p>
          <a:endParaRPr lang="en-US" dirty="0"/>
        </a:p>
      </dgm:t>
    </dgm:pt>
    <dgm:pt modelId="{75D45E38-350F-4055-B18F-34C399310DD5}" type="sibTrans" cxnId="{B2D8EE67-95FC-4526-A5D4-4F3A6C104CC9}">
      <dgm:prSet/>
      <dgm:spPr/>
      <dgm:t>
        <a:bodyPr/>
        <a:lstStyle/>
        <a:p>
          <a:endParaRPr lang="en-US"/>
        </a:p>
      </dgm:t>
    </dgm:pt>
    <dgm:pt modelId="{DD349C93-5817-4C20-A814-6EC99E3364D3}">
      <dgm:prSet phldrT="[Text]"/>
      <dgm:spPr>
        <a:xfrm>
          <a:off x="5318211" y="1122546"/>
          <a:ext cx="600977" cy="400651"/>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a:solidFill>
                <a:srgbClr val="FFFFFF"/>
              </a:solidFill>
              <a:latin typeface="Arial"/>
              <a:ea typeface="+mn-ea"/>
              <a:cs typeface="+mn-cs"/>
            </a:rPr>
            <a:t>sim</a:t>
          </a:r>
        </a:p>
      </dgm:t>
    </dgm:pt>
    <dgm:pt modelId="{DAA49A49-4438-4738-9A40-C747A4B16044}" type="parTrans" cxnId="{E2582C65-7BBC-4609-B603-584DAEDED931}">
      <dgm:prSet/>
      <dgm:spPr>
        <a:xfrm>
          <a:off x="4837429" y="962285"/>
          <a:ext cx="781270" cy="160260"/>
        </a:xfrm>
        <a:custGeom>
          <a:avLst/>
          <a:gdLst/>
          <a:ahLst/>
          <a:cxnLst/>
          <a:rect l="0" t="0" r="0" b="0"/>
          <a:pathLst>
            <a:path>
              <a:moveTo>
                <a:pt x="0" y="0"/>
              </a:moveTo>
              <a:lnTo>
                <a:pt x="0" y="80130"/>
              </a:lnTo>
              <a:lnTo>
                <a:pt x="781270" y="80130"/>
              </a:lnTo>
              <a:lnTo>
                <a:pt x="781270" y="160260"/>
              </a:lnTo>
            </a:path>
          </a:pathLst>
        </a:custGeom>
        <a:noFill/>
        <a:ln w="25400" cap="flat" cmpd="sng" algn="ctr">
          <a:solidFill>
            <a:srgbClr val="6D7076">
              <a:hueOff val="0"/>
              <a:satOff val="0"/>
              <a:lumOff val="0"/>
              <a:alphaOff val="0"/>
            </a:srgbClr>
          </a:solidFill>
          <a:prstDash val="solid"/>
        </a:ln>
        <a:effectLst/>
      </dgm:spPr>
      <dgm:t>
        <a:bodyPr/>
        <a:lstStyle/>
        <a:p>
          <a:endParaRPr lang="en-US" dirty="0"/>
        </a:p>
      </dgm:t>
    </dgm:pt>
    <dgm:pt modelId="{444B5B25-F05F-43A0-A7C2-4C978C6EB130}" type="sibTrans" cxnId="{E2582C65-7BBC-4609-B603-584DAEDED931}">
      <dgm:prSet/>
      <dgm:spPr/>
      <dgm:t>
        <a:bodyPr/>
        <a:lstStyle/>
        <a:p>
          <a:endParaRPr lang="en-US"/>
        </a:p>
      </dgm:t>
    </dgm:pt>
    <dgm:pt modelId="{677453F4-F559-4C8D-AF6F-7024FE46C6CA}">
      <dgm:prSet phldrT="[Text]"/>
      <dgm:spPr>
        <a:xfrm>
          <a:off x="5318211" y="561633"/>
          <a:ext cx="600977" cy="400651"/>
        </a:xfrm>
        <a:prstGeom prst="roundRect">
          <a:avLst>
            <a:gd name="adj" fmla="val 10000"/>
          </a:avLst>
        </a:prstGeom>
        <a:solidFill>
          <a:srgbClr val="B20838">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err="1">
              <a:solidFill>
                <a:srgbClr val="FFFFFF"/>
              </a:solidFill>
              <a:latin typeface="Arial"/>
              <a:ea typeface="+mn-ea"/>
              <a:cs typeface="+mn-cs"/>
            </a:rPr>
            <a:t>solutionN</a:t>
          </a:r>
          <a:endParaRPr lang="en-US" dirty="0">
            <a:solidFill>
              <a:srgbClr val="FFFFFF"/>
            </a:solidFill>
            <a:latin typeface="Arial"/>
            <a:ea typeface="+mn-ea"/>
            <a:cs typeface="+mn-cs"/>
          </a:endParaRPr>
        </a:p>
      </dgm:t>
    </dgm:pt>
    <dgm:pt modelId="{9716FCE5-6C9A-41C4-9D7C-2DE83B4FD84F}" type="parTrans" cxnId="{D3672899-F904-4F15-AAFE-6624773A2623}">
      <dgm:prSet/>
      <dgm:spPr>
        <a:xfrm>
          <a:off x="5228064" y="401373"/>
          <a:ext cx="390635" cy="160260"/>
        </a:xfrm>
        <a:custGeom>
          <a:avLst/>
          <a:gdLst/>
          <a:ahLst/>
          <a:cxnLst/>
          <a:rect l="0" t="0" r="0" b="0"/>
          <a:pathLst>
            <a:path>
              <a:moveTo>
                <a:pt x="0" y="0"/>
              </a:moveTo>
              <a:lnTo>
                <a:pt x="0" y="80130"/>
              </a:lnTo>
              <a:lnTo>
                <a:pt x="390635" y="80130"/>
              </a:lnTo>
              <a:lnTo>
                <a:pt x="390635" y="160260"/>
              </a:lnTo>
            </a:path>
          </a:pathLst>
        </a:custGeom>
        <a:noFill/>
        <a:ln w="25400" cap="flat" cmpd="sng" algn="ctr">
          <a:solidFill>
            <a:srgbClr val="B20838">
              <a:hueOff val="0"/>
              <a:satOff val="0"/>
              <a:lumOff val="0"/>
              <a:alphaOff val="0"/>
            </a:srgbClr>
          </a:solidFill>
          <a:prstDash val="solid"/>
        </a:ln>
        <a:effectLst/>
      </dgm:spPr>
      <dgm:t>
        <a:bodyPr/>
        <a:lstStyle/>
        <a:p>
          <a:endParaRPr lang="en-US" dirty="0"/>
        </a:p>
      </dgm:t>
    </dgm:pt>
    <dgm:pt modelId="{200C6918-4F45-4F32-9976-5E0D06A15FB7}" type="sibTrans" cxnId="{D3672899-F904-4F15-AAFE-6624773A2623}">
      <dgm:prSet/>
      <dgm:spPr/>
      <dgm:t>
        <a:bodyPr/>
        <a:lstStyle/>
        <a:p>
          <a:endParaRPr lang="en-US"/>
        </a:p>
      </dgm:t>
    </dgm:pt>
    <dgm:pt modelId="{BD276606-8E4C-4028-8055-351B06895C3F}">
      <dgm:prSet phldrT="[Text]"/>
      <dgm:spPr>
        <a:xfrm>
          <a:off x="4536940" y="561633"/>
          <a:ext cx="600977" cy="400651"/>
        </a:xfrm>
        <a:prstGeom prst="roundRect">
          <a:avLst>
            <a:gd name="adj" fmla="val 10000"/>
          </a:avLst>
        </a:prstGeom>
        <a:solidFill>
          <a:srgbClr val="B20838">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a:solidFill>
                <a:srgbClr val="FFFFFF"/>
              </a:solidFill>
              <a:latin typeface="Arial"/>
              <a:ea typeface="+mn-ea"/>
              <a:cs typeface="+mn-cs"/>
            </a:rPr>
            <a:t>solution1</a:t>
          </a:r>
        </a:p>
      </dgm:t>
    </dgm:pt>
    <dgm:pt modelId="{5770CB12-F7E5-42ED-8BA3-96F76456357A}" type="parTrans" cxnId="{0586F9BA-FDFC-4F02-A9B0-C6352E990596}">
      <dgm:prSet/>
      <dgm:spPr>
        <a:xfrm>
          <a:off x="4837429" y="401373"/>
          <a:ext cx="390635" cy="160260"/>
        </a:xfrm>
        <a:custGeom>
          <a:avLst/>
          <a:gdLst/>
          <a:ahLst/>
          <a:cxnLst/>
          <a:rect l="0" t="0" r="0" b="0"/>
          <a:pathLst>
            <a:path>
              <a:moveTo>
                <a:pt x="390635" y="0"/>
              </a:moveTo>
              <a:lnTo>
                <a:pt x="390635" y="80130"/>
              </a:lnTo>
              <a:lnTo>
                <a:pt x="0" y="80130"/>
              </a:lnTo>
              <a:lnTo>
                <a:pt x="0" y="160260"/>
              </a:lnTo>
            </a:path>
          </a:pathLst>
        </a:custGeom>
        <a:noFill/>
        <a:ln w="25400" cap="flat" cmpd="sng" algn="ctr">
          <a:solidFill>
            <a:srgbClr val="B20838">
              <a:hueOff val="0"/>
              <a:satOff val="0"/>
              <a:lumOff val="0"/>
              <a:alphaOff val="0"/>
            </a:srgbClr>
          </a:solidFill>
          <a:prstDash val="solid"/>
        </a:ln>
        <a:effectLst/>
      </dgm:spPr>
      <dgm:t>
        <a:bodyPr/>
        <a:lstStyle/>
        <a:p>
          <a:endParaRPr lang="en-US" dirty="0"/>
        </a:p>
      </dgm:t>
    </dgm:pt>
    <dgm:pt modelId="{788A55F2-2D7A-4834-BE3A-94E63AF7CB77}" type="sibTrans" cxnId="{0586F9BA-FDFC-4F02-A9B0-C6352E990596}">
      <dgm:prSet/>
      <dgm:spPr/>
      <dgm:t>
        <a:bodyPr/>
        <a:lstStyle/>
        <a:p>
          <a:endParaRPr lang="en-US"/>
        </a:p>
      </dgm:t>
    </dgm:pt>
    <dgm:pt modelId="{D31D0BDD-2392-4E59-976E-D7C40101AF81}">
      <dgm:prSet phldrT="[Text]"/>
      <dgm:spPr>
        <a:xfrm>
          <a:off x="4146304" y="1683458"/>
          <a:ext cx="600977" cy="400651"/>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err="1">
              <a:solidFill>
                <a:srgbClr val="FFFFFF"/>
              </a:solidFill>
              <a:latin typeface="Arial"/>
              <a:ea typeface="+mn-ea"/>
              <a:cs typeface="+mn-cs"/>
            </a:rPr>
            <a:t>ip</a:t>
          </a:r>
          <a:endParaRPr lang="en-US" dirty="0">
            <a:solidFill>
              <a:srgbClr val="FFFFFF"/>
            </a:solidFill>
            <a:latin typeface="Arial"/>
            <a:ea typeface="+mn-ea"/>
            <a:cs typeface="+mn-cs"/>
          </a:endParaRPr>
        </a:p>
      </dgm:t>
    </dgm:pt>
    <dgm:pt modelId="{076CA4A8-C004-47C8-932A-292B2CEA4D84}" type="parTrans" cxnId="{3B0FC458-945D-4063-B99E-658918D5D99E}">
      <dgm:prSet/>
      <dgm:spPr>
        <a:xfrm>
          <a:off x="4056158" y="1523198"/>
          <a:ext cx="390635" cy="160260"/>
        </a:xfrm>
        <a:custGeom>
          <a:avLst/>
          <a:gdLst/>
          <a:ahLst/>
          <a:cxnLst/>
          <a:rect l="0" t="0" r="0" b="0"/>
          <a:pathLst>
            <a:path>
              <a:moveTo>
                <a:pt x="0" y="0"/>
              </a:moveTo>
              <a:lnTo>
                <a:pt x="0" y="80130"/>
              </a:lnTo>
              <a:lnTo>
                <a:pt x="390635" y="80130"/>
              </a:lnTo>
              <a:lnTo>
                <a:pt x="390635" y="160260"/>
              </a:lnTo>
            </a:path>
          </a:pathLst>
        </a:custGeom>
        <a:noFill/>
        <a:ln w="25400" cap="flat" cmpd="sng" algn="ctr">
          <a:solidFill>
            <a:srgbClr val="3F3F3F">
              <a:hueOff val="0"/>
              <a:satOff val="0"/>
              <a:lumOff val="0"/>
              <a:alphaOff val="0"/>
            </a:srgbClr>
          </a:solidFill>
          <a:prstDash val="solid"/>
        </a:ln>
        <a:effectLst/>
      </dgm:spPr>
      <dgm:t>
        <a:bodyPr/>
        <a:lstStyle/>
        <a:p>
          <a:endParaRPr lang="en-US"/>
        </a:p>
      </dgm:t>
    </dgm:pt>
    <dgm:pt modelId="{677774AD-DF49-44C7-9744-4F7BBFA765A1}" type="sibTrans" cxnId="{3B0FC458-945D-4063-B99E-658918D5D99E}">
      <dgm:prSet/>
      <dgm:spPr/>
      <dgm:t>
        <a:bodyPr/>
        <a:lstStyle/>
        <a:p>
          <a:endParaRPr lang="en-US"/>
        </a:p>
      </dgm:t>
    </dgm:pt>
    <dgm:pt modelId="{F3D70C6D-887E-49D6-A6BF-1C9BFE94DB05}">
      <dgm:prSet phldrT="[Text]"/>
      <dgm:spPr>
        <a:xfrm>
          <a:off x="4927575" y="1683458"/>
          <a:ext cx="600977" cy="400651"/>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err="1">
              <a:solidFill>
                <a:srgbClr val="FFFFFF"/>
              </a:solidFill>
              <a:latin typeface="Arial"/>
              <a:ea typeface="+mn-ea"/>
              <a:cs typeface="+mn-cs"/>
            </a:rPr>
            <a:t>sysgen</a:t>
          </a:r>
          <a:endParaRPr lang="en-US" dirty="0">
            <a:solidFill>
              <a:srgbClr val="FFFFFF"/>
            </a:solidFill>
            <a:latin typeface="Arial"/>
            <a:ea typeface="+mn-ea"/>
            <a:cs typeface="+mn-cs"/>
          </a:endParaRPr>
        </a:p>
      </dgm:t>
    </dgm:pt>
    <dgm:pt modelId="{22CBD711-6251-41AC-9AE7-6B5A344B1A11}" type="parTrans" cxnId="{2B95D503-EBAE-401B-AEFA-85DF9E1055D9}">
      <dgm:prSet/>
      <dgm:spPr>
        <a:xfrm>
          <a:off x="4056158" y="1523198"/>
          <a:ext cx="1171906" cy="160260"/>
        </a:xfrm>
        <a:custGeom>
          <a:avLst/>
          <a:gdLst/>
          <a:ahLst/>
          <a:cxnLst/>
          <a:rect l="0" t="0" r="0" b="0"/>
          <a:pathLst>
            <a:path>
              <a:moveTo>
                <a:pt x="0" y="0"/>
              </a:moveTo>
              <a:lnTo>
                <a:pt x="0" y="80130"/>
              </a:lnTo>
              <a:lnTo>
                <a:pt x="1171906" y="80130"/>
              </a:lnTo>
              <a:lnTo>
                <a:pt x="1171906" y="160260"/>
              </a:lnTo>
            </a:path>
          </a:pathLst>
        </a:custGeom>
        <a:noFill/>
        <a:ln w="25400" cap="flat" cmpd="sng" algn="ctr">
          <a:solidFill>
            <a:srgbClr val="3F3F3F">
              <a:hueOff val="0"/>
              <a:satOff val="0"/>
              <a:lumOff val="0"/>
              <a:alphaOff val="0"/>
            </a:srgbClr>
          </a:solidFill>
          <a:prstDash val="solid"/>
        </a:ln>
        <a:effectLst/>
      </dgm:spPr>
      <dgm:t>
        <a:bodyPr/>
        <a:lstStyle/>
        <a:p>
          <a:endParaRPr lang="en-US"/>
        </a:p>
      </dgm:t>
    </dgm:pt>
    <dgm:pt modelId="{B7ADAB85-0943-48E2-AA68-ECC82A40D396}" type="sibTrans" cxnId="{2B95D503-EBAE-401B-AEFA-85DF9E1055D9}">
      <dgm:prSet/>
      <dgm:spPr/>
      <dgm:t>
        <a:bodyPr/>
        <a:lstStyle/>
        <a:p>
          <a:endParaRPr lang="en-US"/>
        </a:p>
      </dgm:t>
    </dgm:pt>
    <dgm:pt modelId="{83434F66-DE5B-47C4-91C3-F154FF9A452D}">
      <dgm:prSet phldrT="[Text]"/>
      <dgm:spPr>
        <a:xfrm>
          <a:off x="4536940" y="1122546"/>
          <a:ext cx="600977" cy="400651"/>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err="1">
              <a:solidFill>
                <a:srgbClr val="FFFFFF"/>
              </a:solidFill>
              <a:latin typeface="Arial"/>
              <a:ea typeface="+mn-ea"/>
              <a:cs typeface="+mn-cs"/>
            </a:rPr>
            <a:t>syn</a:t>
          </a:r>
          <a:endParaRPr lang="en-US" dirty="0">
            <a:solidFill>
              <a:srgbClr val="FFFFFF"/>
            </a:solidFill>
            <a:latin typeface="Arial"/>
            <a:ea typeface="+mn-ea"/>
            <a:cs typeface="+mn-cs"/>
          </a:endParaRPr>
        </a:p>
      </dgm:t>
    </dgm:pt>
    <dgm:pt modelId="{C6CEAF62-A3AD-47F4-9C32-203723CA2F1B}" type="parTrans" cxnId="{E56AA888-DC7B-4204-841B-AC2D88F6786D}">
      <dgm:prSet/>
      <dgm:spPr>
        <a:xfrm>
          <a:off x="4791709" y="962285"/>
          <a:ext cx="91440" cy="160260"/>
        </a:xfrm>
        <a:custGeom>
          <a:avLst/>
          <a:gdLst/>
          <a:ahLst/>
          <a:cxnLst/>
          <a:rect l="0" t="0" r="0" b="0"/>
          <a:pathLst>
            <a:path>
              <a:moveTo>
                <a:pt x="45720" y="0"/>
              </a:moveTo>
              <a:lnTo>
                <a:pt x="45720" y="160260"/>
              </a:lnTo>
            </a:path>
          </a:pathLst>
        </a:custGeom>
        <a:noFill/>
        <a:ln w="25400" cap="flat" cmpd="sng" algn="ctr">
          <a:solidFill>
            <a:srgbClr val="6D7076">
              <a:hueOff val="0"/>
              <a:satOff val="0"/>
              <a:lumOff val="0"/>
              <a:alphaOff val="0"/>
            </a:srgbClr>
          </a:solidFill>
          <a:prstDash val="solid"/>
        </a:ln>
        <a:effectLst/>
      </dgm:spPr>
      <dgm:t>
        <a:bodyPr/>
        <a:lstStyle/>
        <a:p>
          <a:endParaRPr lang="en-US"/>
        </a:p>
      </dgm:t>
    </dgm:pt>
    <dgm:pt modelId="{16076198-C9A0-4CD5-B95F-52817A0C1369}" type="sibTrans" cxnId="{E56AA888-DC7B-4204-841B-AC2D88F6786D}">
      <dgm:prSet/>
      <dgm:spPr/>
      <dgm:t>
        <a:bodyPr/>
        <a:lstStyle/>
        <a:p>
          <a:endParaRPr lang="en-US"/>
        </a:p>
      </dgm:t>
    </dgm:pt>
    <dgm:pt modelId="{B6A8B284-AE8B-494B-859D-84AF75B56847}" type="pres">
      <dgm:prSet presAssocID="{0A9FF795-50FF-4EF6-B9F1-4D3A064C5B8B}" presName="mainComposite" presStyleCnt="0">
        <dgm:presLayoutVars>
          <dgm:chPref val="1"/>
          <dgm:dir/>
          <dgm:animOne val="branch"/>
          <dgm:animLvl val="lvl"/>
          <dgm:resizeHandles val="exact"/>
        </dgm:presLayoutVars>
      </dgm:prSet>
      <dgm:spPr/>
    </dgm:pt>
    <dgm:pt modelId="{E0D81D30-2878-4E30-93B7-D4CD2E420BF3}" type="pres">
      <dgm:prSet presAssocID="{0A9FF795-50FF-4EF6-B9F1-4D3A064C5B8B}" presName="hierFlow" presStyleCnt="0"/>
      <dgm:spPr/>
    </dgm:pt>
    <dgm:pt modelId="{FAE79FCF-3D54-48EA-8A1E-3144A3AD5CAF}" type="pres">
      <dgm:prSet presAssocID="{0A9FF795-50FF-4EF6-B9F1-4D3A064C5B8B}" presName="hierChild1" presStyleCnt="0">
        <dgm:presLayoutVars>
          <dgm:chPref val="1"/>
          <dgm:animOne val="branch"/>
          <dgm:animLvl val="lvl"/>
        </dgm:presLayoutVars>
      </dgm:prSet>
      <dgm:spPr/>
    </dgm:pt>
    <dgm:pt modelId="{DB61E288-14FA-4231-9F6F-6416D15483E1}" type="pres">
      <dgm:prSet presAssocID="{9301A833-8827-4F3A-BED1-F7F953BC4FC4}" presName="Name14" presStyleCnt="0"/>
      <dgm:spPr/>
    </dgm:pt>
    <dgm:pt modelId="{945DD623-FF83-4EBB-85B4-600A0C260791}" type="pres">
      <dgm:prSet presAssocID="{9301A833-8827-4F3A-BED1-F7F953BC4FC4}" presName="level1Shape" presStyleLbl="node0" presStyleIdx="0" presStyleCnt="1">
        <dgm:presLayoutVars>
          <dgm:chPref val="3"/>
        </dgm:presLayoutVars>
      </dgm:prSet>
      <dgm:spPr/>
    </dgm:pt>
    <dgm:pt modelId="{BAA5683D-A801-44C1-B77D-4FFE28F7765E}" type="pres">
      <dgm:prSet presAssocID="{9301A833-8827-4F3A-BED1-F7F953BC4FC4}" presName="hierChild2" presStyleCnt="0"/>
      <dgm:spPr/>
    </dgm:pt>
    <dgm:pt modelId="{DC9CD137-1F6B-42AF-AAE8-F0BAACEF9DBA}" type="pres">
      <dgm:prSet presAssocID="{5770CB12-F7E5-42ED-8BA3-96F76456357A}" presName="Name19" presStyleLbl="parChTrans1D2" presStyleIdx="0" presStyleCnt="2"/>
      <dgm:spPr/>
    </dgm:pt>
    <dgm:pt modelId="{380A589D-7386-458F-9EA6-0BAE6445DFC9}" type="pres">
      <dgm:prSet presAssocID="{BD276606-8E4C-4028-8055-351B06895C3F}" presName="Name21" presStyleCnt="0"/>
      <dgm:spPr/>
    </dgm:pt>
    <dgm:pt modelId="{A87D187A-5D9B-4BF0-A7B8-B6A3449D0333}" type="pres">
      <dgm:prSet presAssocID="{BD276606-8E4C-4028-8055-351B06895C3F}" presName="level2Shape" presStyleLbl="node2" presStyleIdx="0" presStyleCnt="2"/>
      <dgm:spPr/>
    </dgm:pt>
    <dgm:pt modelId="{A495D15C-9115-4715-8865-572F606D3C52}" type="pres">
      <dgm:prSet presAssocID="{BD276606-8E4C-4028-8055-351B06895C3F}" presName="hierChild3" presStyleCnt="0"/>
      <dgm:spPr/>
    </dgm:pt>
    <dgm:pt modelId="{E77AB41B-B37D-44A5-A316-85F5304C9D0A}" type="pres">
      <dgm:prSet presAssocID="{21322691-6A29-48A5-B3B4-29B2A3898692}" presName="Name19" presStyleLbl="parChTrans1D3" presStyleIdx="0" presStyleCnt="3"/>
      <dgm:spPr/>
    </dgm:pt>
    <dgm:pt modelId="{02DD6EA0-CD78-4D5E-B05C-C3B2EF1EE703}" type="pres">
      <dgm:prSet presAssocID="{F969CF04-28F2-468B-9F75-90E6C4C8847C}" presName="Name21" presStyleCnt="0"/>
      <dgm:spPr/>
    </dgm:pt>
    <dgm:pt modelId="{A7FA4E55-B001-49A5-9413-AF02AE9316FE}" type="pres">
      <dgm:prSet presAssocID="{F969CF04-28F2-468B-9F75-90E6C4C8847C}" presName="level2Shape" presStyleLbl="node3" presStyleIdx="0" presStyleCnt="3"/>
      <dgm:spPr/>
    </dgm:pt>
    <dgm:pt modelId="{B99B8F8D-5A04-4BC5-97C5-4BC587D78E7E}" type="pres">
      <dgm:prSet presAssocID="{F969CF04-28F2-468B-9F75-90E6C4C8847C}" presName="hierChild3" presStyleCnt="0"/>
      <dgm:spPr/>
    </dgm:pt>
    <dgm:pt modelId="{CCA63584-0400-4A03-A45D-FB3A04849D2A}" type="pres">
      <dgm:prSet presAssocID="{2C541915-7BA4-4B8B-8A3E-DD39AD8EC964}" presName="Name19" presStyleLbl="parChTrans1D4" presStyleIdx="0" presStyleCnt="4"/>
      <dgm:spPr/>
    </dgm:pt>
    <dgm:pt modelId="{C8430C8D-4072-42D9-9A0D-4EEEFE1F76E8}" type="pres">
      <dgm:prSet presAssocID="{5EF49867-5FF9-495E-9588-4CED6274135D}" presName="Name21" presStyleCnt="0"/>
      <dgm:spPr/>
    </dgm:pt>
    <dgm:pt modelId="{CA6A8219-FFFD-450A-A89A-2DD0A5E2EDE7}" type="pres">
      <dgm:prSet presAssocID="{5EF49867-5FF9-495E-9588-4CED6274135D}" presName="level2Shape" presStyleLbl="node4" presStyleIdx="0" presStyleCnt="4"/>
      <dgm:spPr/>
    </dgm:pt>
    <dgm:pt modelId="{E32B1319-2F46-418F-B3E0-8AE1540405E4}" type="pres">
      <dgm:prSet presAssocID="{5EF49867-5FF9-495E-9588-4CED6274135D}" presName="hierChild3" presStyleCnt="0"/>
      <dgm:spPr/>
    </dgm:pt>
    <dgm:pt modelId="{BEDFEECD-A03D-4CBC-85AB-698C89FB1F33}" type="pres">
      <dgm:prSet presAssocID="{068CED5A-4AFE-4A78-9191-30F31BA86B7E}" presName="Name19" presStyleLbl="parChTrans1D4" presStyleIdx="1" presStyleCnt="4"/>
      <dgm:spPr/>
    </dgm:pt>
    <dgm:pt modelId="{CB2E6AC3-A971-4C94-8698-68FEB3A2950C}" type="pres">
      <dgm:prSet presAssocID="{671D6445-8411-44BC-B8CB-ECFBDD2861B7}" presName="Name21" presStyleCnt="0"/>
      <dgm:spPr/>
    </dgm:pt>
    <dgm:pt modelId="{50CF9B81-9A75-48FB-88E0-D146CB6ACF6A}" type="pres">
      <dgm:prSet presAssocID="{671D6445-8411-44BC-B8CB-ECFBDD2861B7}" presName="level2Shape" presStyleLbl="node4" presStyleIdx="1" presStyleCnt="4"/>
      <dgm:spPr/>
    </dgm:pt>
    <dgm:pt modelId="{0072D9FC-F068-4B05-9742-5F0C136F712A}" type="pres">
      <dgm:prSet presAssocID="{671D6445-8411-44BC-B8CB-ECFBDD2861B7}" presName="hierChild3" presStyleCnt="0"/>
      <dgm:spPr/>
    </dgm:pt>
    <dgm:pt modelId="{964C3914-0D54-46BC-B954-2F6434BDE1D8}" type="pres">
      <dgm:prSet presAssocID="{076CA4A8-C004-47C8-932A-292B2CEA4D84}" presName="Name19" presStyleLbl="parChTrans1D4" presStyleIdx="2" presStyleCnt="4"/>
      <dgm:spPr/>
    </dgm:pt>
    <dgm:pt modelId="{AB0F3AB7-0B2F-4393-8D4E-1FCDD34CC12D}" type="pres">
      <dgm:prSet presAssocID="{D31D0BDD-2392-4E59-976E-D7C40101AF81}" presName="Name21" presStyleCnt="0"/>
      <dgm:spPr/>
    </dgm:pt>
    <dgm:pt modelId="{3F26626C-861E-4113-A4EA-0E6A01AEA4EB}" type="pres">
      <dgm:prSet presAssocID="{D31D0BDD-2392-4E59-976E-D7C40101AF81}" presName="level2Shape" presStyleLbl="node4" presStyleIdx="2" presStyleCnt="4"/>
      <dgm:spPr/>
    </dgm:pt>
    <dgm:pt modelId="{E94BCFD3-EB80-4129-8E3D-9502A8753BCC}" type="pres">
      <dgm:prSet presAssocID="{D31D0BDD-2392-4E59-976E-D7C40101AF81}" presName="hierChild3" presStyleCnt="0"/>
      <dgm:spPr/>
    </dgm:pt>
    <dgm:pt modelId="{B97BC931-FD4D-4582-9C2A-FF86B6ED1CD2}" type="pres">
      <dgm:prSet presAssocID="{22CBD711-6251-41AC-9AE7-6B5A344B1A11}" presName="Name19" presStyleLbl="parChTrans1D4" presStyleIdx="3" presStyleCnt="4"/>
      <dgm:spPr/>
    </dgm:pt>
    <dgm:pt modelId="{8FD08D15-AD91-4A36-B452-51D90D2A7DCC}" type="pres">
      <dgm:prSet presAssocID="{F3D70C6D-887E-49D6-A6BF-1C9BFE94DB05}" presName="Name21" presStyleCnt="0"/>
      <dgm:spPr/>
    </dgm:pt>
    <dgm:pt modelId="{8FFA4676-61B4-47A5-9D9A-F6BBB19B14FF}" type="pres">
      <dgm:prSet presAssocID="{F3D70C6D-887E-49D6-A6BF-1C9BFE94DB05}" presName="level2Shape" presStyleLbl="node4" presStyleIdx="3" presStyleCnt="4"/>
      <dgm:spPr/>
    </dgm:pt>
    <dgm:pt modelId="{48B01070-EE66-4029-AA6D-1BEB6DFF306F}" type="pres">
      <dgm:prSet presAssocID="{F3D70C6D-887E-49D6-A6BF-1C9BFE94DB05}" presName="hierChild3" presStyleCnt="0"/>
      <dgm:spPr/>
    </dgm:pt>
    <dgm:pt modelId="{28D70BBA-D583-4AF5-95DE-0350F4614398}" type="pres">
      <dgm:prSet presAssocID="{C6CEAF62-A3AD-47F4-9C32-203723CA2F1B}" presName="Name19" presStyleLbl="parChTrans1D3" presStyleIdx="1" presStyleCnt="3"/>
      <dgm:spPr/>
    </dgm:pt>
    <dgm:pt modelId="{E56EABEE-62C2-481B-ACBC-01922C103654}" type="pres">
      <dgm:prSet presAssocID="{83434F66-DE5B-47C4-91C3-F154FF9A452D}" presName="Name21" presStyleCnt="0"/>
      <dgm:spPr/>
    </dgm:pt>
    <dgm:pt modelId="{48B96AA4-1E74-44A0-886F-FDAC1FB4A8C7}" type="pres">
      <dgm:prSet presAssocID="{83434F66-DE5B-47C4-91C3-F154FF9A452D}" presName="level2Shape" presStyleLbl="node3" presStyleIdx="1" presStyleCnt="3"/>
      <dgm:spPr/>
    </dgm:pt>
    <dgm:pt modelId="{27E9DE1E-C8F5-46A8-B43D-52B61E4B8B0A}" type="pres">
      <dgm:prSet presAssocID="{83434F66-DE5B-47C4-91C3-F154FF9A452D}" presName="hierChild3" presStyleCnt="0"/>
      <dgm:spPr/>
    </dgm:pt>
    <dgm:pt modelId="{9BF8D8D6-5BD0-455D-A62C-1750C817125F}" type="pres">
      <dgm:prSet presAssocID="{DAA49A49-4438-4738-9A40-C747A4B16044}" presName="Name19" presStyleLbl="parChTrans1D3" presStyleIdx="2" presStyleCnt="3"/>
      <dgm:spPr/>
    </dgm:pt>
    <dgm:pt modelId="{B08745FD-CE2F-4836-B282-870F7EEB043F}" type="pres">
      <dgm:prSet presAssocID="{DD349C93-5817-4C20-A814-6EC99E3364D3}" presName="Name21" presStyleCnt="0"/>
      <dgm:spPr/>
    </dgm:pt>
    <dgm:pt modelId="{5D2CA9EE-0EB7-4658-BBF7-35AB5A176CA1}" type="pres">
      <dgm:prSet presAssocID="{DD349C93-5817-4C20-A814-6EC99E3364D3}" presName="level2Shape" presStyleLbl="node3" presStyleIdx="2" presStyleCnt="3"/>
      <dgm:spPr/>
    </dgm:pt>
    <dgm:pt modelId="{0DFF9C27-2E09-48CC-98EC-D916E5113C16}" type="pres">
      <dgm:prSet presAssocID="{DD349C93-5817-4C20-A814-6EC99E3364D3}" presName="hierChild3" presStyleCnt="0"/>
      <dgm:spPr/>
    </dgm:pt>
    <dgm:pt modelId="{160D713B-4B50-4313-B94E-AAA748F09DAC}" type="pres">
      <dgm:prSet presAssocID="{9716FCE5-6C9A-41C4-9D7C-2DE83B4FD84F}" presName="Name19" presStyleLbl="parChTrans1D2" presStyleIdx="1" presStyleCnt="2"/>
      <dgm:spPr/>
    </dgm:pt>
    <dgm:pt modelId="{DE919AD5-8C39-423D-B4CC-F23047FD4CC0}" type="pres">
      <dgm:prSet presAssocID="{677453F4-F559-4C8D-AF6F-7024FE46C6CA}" presName="Name21" presStyleCnt="0"/>
      <dgm:spPr/>
    </dgm:pt>
    <dgm:pt modelId="{2995DFC9-909E-4A34-BCF3-10518F708B36}" type="pres">
      <dgm:prSet presAssocID="{677453F4-F559-4C8D-AF6F-7024FE46C6CA}" presName="level2Shape" presStyleLbl="node2" presStyleIdx="1" presStyleCnt="2"/>
      <dgm:spPr/>
    </dgm:pt>
    <dgm:pt modelId="{94B1C378-E0F5-483E-A93F-24ADA0BBAD55}" type="pres">
      <dgm:prSet presAssocID="{677453F4-F559-4C8D-AF6F-7024FE46C6CA}" presName="hierChild3" presStyleCnt="0"/>
      <dgm:spPr/>
    </dgm:pt>
    <dgm:pt modelId="{D5A8F10E-87DD-436E-93BD-043F51B7F8C9}" type="pres">
      <dgm:prSet presAssocID="{0A9FF795-50FF-4EF6-B9F1-4D3A064C5B8B}" presName="bgShapesFlow" presStyleCnt="0"/>
      <dgm:spPr/>
    </dgm:pt>
  </dgm:ptLst>
  <dgm:cxnLst>
    <dgm:cxn modelId="{2B95D503-EBAE-401B-AEFA-85DF9E1055D9}" srcId="{F969CF04-28F2-468B-9F75-90E6C4C8847C}" destId="{F3D70C6D-887E-49D6-A6BF-1C9BFE94DB05}" srcOrd="3" destOrd="0" parTransId="{22CBD711-6251-41AC-9AE7-6B5A344B1A11}" sibTransId="{B7ADAB85-0943-48E2-AA68-ECC82A40D396}"/>
    <dgm:cxn modelId="{2B011213-4126-4A63-B148-7F2168A902EF}" type="presOf" srcId="{5770CB12-F7E5-42ED-8BA3-96F76456357A}" destId="{DC9CD137-1F6B-42AF-AAE8-F0BAACEF9DBA}" srcOrd="0" destOrd="0" presId="urn:microsoft.com/office/officeart/2005/8/layout/hierarchy6"/>
    <dgm:cxn modelId="{FF87871E-936B-4353-A812-60F18FAFADB1}" type="presOf" srcId="{068CED5A-4AFE-4A78-9191-30F31BA86B7E}" destId="{BEDFEECD-A03D-4CBC-85AB-698C89FB1F33}" srcOrd="0" destOrd="0" presId="urn:microsoft.com/office/officeart/2005/8/layout/hierarchy6"/>
    <dgm:cxn modelId="{AE2FCC2B-D42C-4F81-A648-4118AF925685}" type="presOf" srcId="{DD349C93-5817-4C20-A814-6EC99E3364D3}" destId="{5D2CA9EE-0EB7-4658-BBF7-35AB5A176CA1}" srcOrd="0" destOrd="0" presId="urn:microsoft.com/office/officeart/2005/8/layout/hierarchy6"/>
    <dgm:cxn modelId="{D9753F37-67B1-426A-8143-3925C2A63E58}" type="presOf" srcId="{21322691-6A29-48A5-B3B4-29B2A3898692}" destId="{E77AB41B-B37D-44A5-A316-85F5304C9D0A}" srcOrd="0" destOrd="0" presId="urn:microsoft.com/office/officeart/2005/8/layout/hierarchy6"/>
    <dgm:cxn modelId="{CBF17E61-992C-4504-93B7-1B7DF613E90B}" type="presOf" srcId="{9301A833-8827-4F3A-BED1-F7F953BC4FC4}" destId="{945DD623-FF83-4EBB-85B4-600A0C260791}" srcOrd="0" destOrd="0" presId="urn:microsoft.com/office/officeart/2005/8/layout/hierarchy6"/>
    <dgm:cxn modelId="{E2582C65-7BBC-4609-B603-584DAEDED931}" srcId="{BD276606-8E4C-4028-8055-351B06895C3F}" destId="{DD349C93-5817-4C20-A814-6EC99E3364D3}" srcOrd="2" destOrd="0" parTransId="{DAA49A49-4438-4738-9A40-C747A4B16044}" sibTransId="{444B5B25-F05F-43A0-A7C2-4C978C6EB130}"/>
    <dgm:cxn modelId="{36F3C446-897B-4E8A-944F-F5965F8AA4B8}" type="presOf" srcId="{5EF49867-5FF9-495E-9588-4CED6274135D}" destId="{CA6A8219-FFFD-450A-A89A-2DD0A5E2EDE7}" srcOrd="0" destOrd="0" presId="urn:microsoft.com/office/officeart/2005/8/layout/hierarchy6"/>
    <dgm:cxn modelId="{B2D8EE67-95FC-4526-A5D4-4F3A6C104CC9}" srcId="{F969CF04-28F2-468B-9F75-90E6C4C8847C}" destId="{671D6445-8411-44BC-B8CB-ECFBDD2861B7}" srcOrd="1" destOrd="0" parTransId="{068CED5A-4AFE-4A78-9191-30F31BA86B7E}" sibTransId="{75D45E38-350F-4055-B18F-34C399310DD5}"/>
    <dgm:cxn modelId="{4D034D4A-6E8B-4A8F-8735-E546CA584DC5}" type="presOf" srcId="{677453F4-F559-4C8D-AF6F-7024FE46C6CA}" destId="{2995DFC9-909E-4A34-BCF3-10518F708B36}" srcOrd="0" destOrd="0" presId="urn:microsoft.com/office/officeart/2005/8/layout/hierarchy6"/>
    <dgm:cxn modelId="{A797E36D-609C-4E02-A03C-9A2B6D67E3FA}" type="presOf" srcId="{DAA49A49-4438-4738-9A40-C747A4B16044}" destId="{9BF8D8D6-5BD0-455D-A62C-1750C817125F}" srcOrd="0" destOrd="0" presId="urn:microsoft.com/office/officeart/2005/8/layout/hierarchy6"/>
    <dgm:cxn modelId="{3B0FC458-945D-4063-B99E-658918D5D99E}" srcId="{F969CF04-28F2-468B-9F75-90E6C4C8847C}" destId="{D31D0BDD-2392-4E59-976E-D7C40101AF81}" srcOrd="2" destOrd="0" parTransId="{076CA4A8-C004-47C8-932A-292B2CEA4D84}" sibTransId="{677774AD-DF49-44C7-9744-4F7BBFA765A1}"/>
    <dgm:cxn modelId="{C425B482-CC56-46DB-9844-A768A26E1A1F}" type="presOf" srcId="{671D6445-8411-44BC-B8CB-ECFBDD2861B7}" destId="{50CF9B81-9A75-48FB-88E0-D146CB6ACF6A}" srcOrd="0" destOrd="0" presId="urn:microsoft.com/office/officeart/2005/8/layout/hierarchy6"/>
    <dgm:cxn modelId="{E56AA888-DC7B-4204-841B-AC2D88F6786D}" srcId="{BD276606-8E4C-4028-8055-351B06895C3F}" destId="{83434F66-DE5B-47C4-91C3-F154FF9A452D}" srcOrd="1" destOrd="0" parTransId="{C6CEAF62-A3AD-47F4-9C32-203723CA2F1B}" sibTransId="{16076198-C9A0-4CD5-B95F-52817A0C1369}"/>
    <dgm:cxn modelId="{6D1CE28D-98ED-47B8-9F51-3353ECE87D77}" type="presOf" srcId="{22CBD711-6251-41AC-9AE7-6B5A344B1A11}" destId="{B97BC931-FD4D-4582-9C2A-FF86B6ED1CD2}" srcOrd="0" destOrd="0" presId="urn:microsoft.com/office/officeart/2005/8/layout/hierarchy6"/>
    <dgm:cxn modelId="{109F728E-36A4-49B1-9649-F7F3F900D465}" type="presOf" srcId="{2C541915-7BA4-4B8B-8A3E-DD39AD8EC964}" destId="{CCA63584-0400-4A03-A45D-FB3A04849D2A}" srcOrd="0" destOrd="0" presId="urn:microsoft.com/office/officeart/2005/8/layout/hierarchy6"/>
    <dgm:cxn modelId="{E2F9A993-602D-4847-8501-3EB53153729E}" srcId="{BD276606-8E4C-4028-8055-351B06895C3F}" destId="{F969CF04-28F2-468B-9F75-90E6C4C8847C}" srcOrd="0" destOrd="0" parTransId="{21322691-6A29-48A5-B3B4-29B2A3898692}" sibTransId="{7033C577-FBF4-46E9-850C-511790F02166}"/>
    <dgm:cxn modelId="{D5160C96-3DF0-4132-8CB2-0500E6C70A69}" type="presOf" srcId="{83434F66-DE5B-47C4-91C3-F154FF9A452D}" destId="{48B96AA4-1E74-44A0-886F-FDAC1FB4A8C7}" srcOrd="0" destOrd="0" presId="urn:microsoft.com/office/officeart/2005/8/layout/hierarchy6"/>
    <dgm:cxn modelId="{D3672899-F904-4F15-AAFE-6624773A2623}" srcId="{9301A833-8827-4F3A-BED1-F7F953BC4FC4}" destId="{677453F4-F559-4C8D-AF6F-7024FE46C6CA}" srcOrd="1" destOrd="0" parTransId="{9716FCE5-6C9A-41C4-9D7C-2DE83B4FD84F}" sibTransId="{200C6918-4F45-4F32-9976-5E0D06A15FB7}"/>
    <dgm:cxn modelId="{278C94A3-F6CE-4FB0-AB38-276EE80795C9}" srcId="{F969CF04-28F2-468B-9F75-90E6C4C8847C}" destId="{5EF49867-5FF9-495E-9588-4CED6274135D}" srcOrd="0" destOrd="0" parTransId="{2C541915-7BA4-4B8B-8A3E-DD39AD8EC964}" sibTransId="{C9E7F603-68E9-4CF6-9FAC-109E67743F22}"/>
    <dgm:cxn modelId="{81EDDEAC-E4D5-49DB-A24F-5FCB8262FC77}" srcId="{0A9FF795-50FF-4EF6-B9F1-4D3A064C5B8B}" destId="{9301A833-8827-4F3A-BED1-F7F953BC4FC4}" srcOrd="0" destOrd="0" parTransId="{4A385BC1-233F-4699-B5EA-1201A4FA6475}" sibTransId="{86B1DAC2-3195-4318-8CEA-74E060B85E12}"/>
    <dgm:cxn modelId="{F55C96B5-10CC-4B6E-BBED-087F8F4A4707}" type="presOf" srcId="{9716FCE5-6C9A-41C4-9D7C-2DE83B4FD84F}" destId="{160D713B-4B50-4313-B94E-AAA748F09DAC}" srcOrd="0" destOrd="0" presId="urn:microsoft.com/office/officeart/2005/8/layout/hierarchy6"/>
    <dgm:cxn modelId="{7BECE9B5-6851-4318-A142-B3623CD7536A}" type="presOf" srcId="{D31D0BDD-2392-4E59-976E-D7C40101AF81}" destId="{3F26626C-861E-4113-A4EA-0E6A01AEA4EB}" srcOrd="0" destOrd="0" presId="urn:microsoft.com/office/officeart/2005/8/layout/hierarchy6"/>
    <dgm:cxn modelId="{0586F9BA-FDFC-4F02-A9B0-C6352E990596}" srcId="{9301A833-8827-4F3A-BED1-F7F953BC4FC4}" destId="{BD276606-8E4C-4028-8055-351B06895C3F}" srcOrd="0" destOrd="0" parTransId="{5770CB12-F7E5-42ED-8BA3-96F76456357A}" sibTransId="{788A55F2-2D7A-4834-BE3A-94E63AF7CB77}"/>
    <dgm:cxn modelId="{33771BBF-9A17-4540-BC36-16C1DFC7CF41}" type="presOf" srcId="{F3D70C6D-887E-49D6-A6BF-1C9BFE94DB05}" destId="{8FFA4676-61B4-47A5-9D9A-F6BBB19B14FF}" srcOrd="0" destOrd="0" presId="urn:microsoft.com/office/officeart/2005/8/layout/hierarchy6"/>
    <dgm:cxn modelId="{494C7BC4-04F4-4822-BDAB-CC2A57C12625}" type="presOf" srcId="{0A9FF795-50FF-4EF6-B9F1-4D3A064C5B8B}" destId="{B6A8B284-AE8B-494B-859D-84AF75B56847}" srcOrd="0" destOrd="0" presId="urn:microsoft.com/office/officeart/2005/8/layout/hierarchy6"/>
    <dgm:cxn modelId="{201537CF-4198-4927-88AE-F1C6B84D8296}" type="presOf" srcId="{BD276606-8E4C-4028-8055-351B06895C3F}" destId="{A87D187A-5D9B-4BF0-A7B8-B6A3449D0333}" srcOrd="0" destOrd="0" presId="urn:microsoft.com/office/officeart/2005/8/layout/hierarchy6"/>
    <dgm:cxn modelId="{2757BFD9-6D29-424B-A2A8-A8553DCE308E}" type="presOf" srcId="{076CA4A8-C004-47C8-932A-292B2CEA4D84}" destId="{964C3914-0D54-46BC-B954-2F6434BDE1D8}" srcOrd="0" destOrd="0" presId="urn:microsoft.com/office/officeart/2005/8/layout/hierarchy6"/>
    <dgm:cxn modelId="{67DBFBE0-72AA-43A0-85A4-C539C92B18D8}" type="presOf" srcId="{F969CF04-28F2-468B-9F75-90E6C4C8847C}" destId="{A7FA4E55-B001-49A5-9413-AF02AE9316FE}" srcOrd="0" destOrd="0" presId="urn:microsoft.com/office/officeart/2005/8/layout/hierarchy6"/>
    <dgm:cxn modelId="{869F9EF3-E8C9-4D2D-AD3F-421D3C13F75D}" type="presOf" srcId="{C6CEAF62-A3AD-47F4-9C32-203723CA2F1B}" destId="{28D70BBA-D583-4AF5-95DE-0350F4614398}" srcOrd="0" destOrd="0" presId="urn:microsoft.com/office/officeart/2005/8/layout/hierarchy6"/>
    <dgm:cxn modelId="{2F207545-25D9-48A3-9A79-128E56805794}" type="presParOf" srcId="{B6A8B284-AE8B-494B-859D-84AF75B56847}" destId="{E0D81D30-2878-4E30-93B7-D4CD2E420BF3}" srcOrd="0" destOrd="0" presId="urn:microsoft.com/office/officeart/2005/8/layout/hierarchy6"/>
    <dgm:cxn modelId="{3EDED837-0DDF-45B8-A482-E98EAE0D3A70}" type="presParOf" srcId="{E0D81D30-2878-4E30-93B7-D4CD2E420BF3}" destId="{FAE79FCF-3D54-48EA-8A1E-3144A3AD5CAF}" srcOrd="0" destOrd="0" presId="urn:microsoft.com/office/officeart/2005/8/layout/hierarchy6"/>
    <dgm:cxn modelId="{8B0C41BE-7C90-47A8-A9E5-F475761E6BEF}" type="presParOf" srcId="{FAE79FCF-3D54-48EA-8A1E-3144A3AD5CAF}" destId="{DB61E288-14FA-4231-9F6F-6416D15483E1}" srcOrd="0" destOrd="0" presId="urn:microsoft.com/office/officeart/2005/8/layout/hierarchy6"/>
    <dgm:cxn modelId="{D6DA1FCE-A41E-4353-81FC-6C9A605F40B0}" type="presParOf" srcId="{DB61E288-14FA-4231-9F6F-6416D15483E1}" destId="{945DD623-FF83-4EBB-85B4-600A0C260791}" srcOrd="0" destOrd="0" presId="urn:microsoft.com/office/officeart/2005/8/layout/hierarchy6"/>
    <dgm:cxn modelId="{427ACF4A-34E7-449D-B72E-B2D5366366EE}" type="presParOf" srcId="{DB61E288-14FA-4231-9F6F-6416D15483E1}" destId="{BAA5683D-A801-44C1-B77D-4FFE28F7765E}" srcOrd="1" destOrd="0" presId="urn:microsoft.com/office/officeart/2005/8/layout/hierarchy6"/>
    <dgm:cxn modelId="{5E1F0FFC-65A2-46F2-88D5-002625C203D1}" type="presParOf" srcId="{BAA5683D-A801-44C1-B77D-4FFE28F7765E}" destId="{DC9CD137-1F6B-42AF-AAE8-F0BAACEF9DBA}" srcOrd="0" destOrd="0" presId="urn:microsoft.com/office/officeart/2005/8/layout/hierarchy6"/>
    <dgm:cxn modelId="{1D179586-1054-437A-81F7-0D550FBFCF2A}" type="presParOf" srcId="{BAA5683D-A801-44C1-B77D-4FFE28F7765E}" destId="{380A589D-7386-458F-9EA6-0BAE6445DFC9}" srcOrd="1" destOrd="0" presId="urn:microsoft.com/office/officeart/2005/8/layout/hierarchy6"/>
    <dgm:cxn modelId="{B3443446-9F4A-4EF2-8C53-6F6527A86344}" type="presParOf" srcId="{380A589D-7386-458F-9EA6-0BAE6445DFC9}" destId="{A87D187A-5D9B-4BF0-A7B8-B6A3449D0333}" srcOrd="0" destOrd="0" presId="urn:microsoft.com/office/officeart/2005/8/layout/hierarchy6"/>
    <dgm:cxn modelId="{CFA37D99-F50F-4154-B1DB-C0F191F2AE41}" type="presParOf" srcId="{380A589D-7386-458F-9EA6-0BAE6445DFC9}" destId="{A495D15C-9115-4715-8865-572F606D3C52}" srcOrd="1" destOrd="0" presId="urn:microsoft.com/office/officeart/2005/8/layout/hierarchy6"/>
    <dgm:cxn modelId="{9D2BB916-6751-447A-815E-46360162A5E1}" type="presParOf" srcId="{A495D15C-9115-4715-8865-572F606D3C52}" destId="{E77AB41B-B37D-44A5-A316-85F5304C9D0A}" srcOrd="0" destOrd="0" presId="urn:microsoft.com/office/officeart/2005/8/layout/hierarchy6"/>
    <dgm:cxn modelId="{6509B8ED-757A-45B8-80F3-4262241BAE43}" type="presParOf" srcId="{A495D15C-9115-4715-8865-572F606D3C52}" destId="{02DD6EA0-CD78-4D5E-B05C-C3B2EF1EE703}" srcOrd="1" destOrd="0" presId="urn:microsoft.com/office/officeart/2005/8/layout/hierarchy6"/>
    <dgm:cxn modelId="{8AE8E2A6-223C-4578-A978-1F0D04A9D19E}" type="presParOf" srcId="{02DD6EA0-CD78-4D5E-B05C-C3B2EF1EE703}" destId="{A7FA4E55-B001-49A5-9413-AF02AE9316FE}" srcOrd="0" destOrd="0" presId="urn:microsoft.com/office/officeart/2005/8/layout/hierarchy6"/>
    <dgm:cxn modelId="{CF461814-DCC2-45B8-9809-F59902CC24F9}" type="presParOf" srcId="{02DD6EA0-CD78-4D5E-B05C-C3B2EF1EE703}" destId="{B99B8F8D-5A04-4BC5-97C5-4BC587D78E7E}" srcOrd="1" destOrd="0" presId="urn:microsoft.com/office/officeart/2005/8/layout/hierarchy6"/>
    <dgm:cxn modelId="{3C46253E-BA30-4ABB-A309-177D0CFCB5AB}" type="presParOf" srcId="{B99B8F8D-5A04-4BC5-97C5-4BC587D78E7E}" destId="{CCA63584-0400-4A03-A45D-FB3A04849D2A}" srcOrd="0" destOrd="0" presId="urn:microsoft.com/office/officeart/2005/8/layout/hierarchy6"/>
    <dgm:cxn modelId="{61A6AA11-00B2-42A7-A280-CFF92F40D890}" type="presParOf" srcId="{B99B8F8D-5A04-4BC5-97C5-4BC587D78E7E}" destId="{C8430C8D-4072-42D9-9A0D-4EEEFE1F76E8}" srcOrd="1" destOrd="0" presId="urn:microsoft.com/office/officeart/2005/8/layout/hierarchy6"/>
    <dgm:cxn modelId="{371DDF57-AF8A-4C0E-8468-6EC099E878C9}" type="presParOf" srcId="{C8430C8D-4072-42D9-9A0D-4EEEFE1F76E8}" destId="{CA6A8219-FFFD-450A-A89A-2DD0A5E2EDE7}" srcOrd="0" destOrd="0" presId="urn:microsoft.com/office/officeart/2005/8/layout/hierarchy6"/>
    <dgm:cxn modelId="{B58D6464-CF2A-4293-A357-5763F09F93FB}" type="presParOf" srcId="{C8430C8D-4072-42D9-9A0D-4EEEFE1F76E8}" destId="{E32B1319-2F46-418F-B3E0-8AE1540405E4}" srcOrd="1" destOrd="0" presId="urn:microsoft.com/office/officeart/2005/8/layout/hierarchy6"/>
    <dgm:cxn modelId="{5A87DD43-8A5E-41D3-A0DD-E5BF8D0CBD69}" type="presParOf" srcId="{B99B8F8D-5A04-4BC5-97C5-4BC587D78E7E}" destId="{BEDFEECD-A03D-4CBC-85AB-698C89FB1F33}" srcOrd="2" destOrd="0" presId="urn:microsoft.com/office/officeart/2005/8/layout/hierarchy6"/>
    <dgm:cxn modelId="{21AF280F-F53E-4106-8C45-D4E858C333A9}" type="presParOf" srcId="{B99B8F8D-5A04-4BC5-97C5-4BC587D78E7E}" destId="{CB2E6AC3-A971-4C94-8698-68FEB3A2950C}" srcOrd="3" destOrd="0" presId="urn:microsoft.com/office/officeart/2005/8/layout/hierarchy6"/>
    <dgm:cxn modelId="{2F33784D-DA1F-44C0-AF6B-B87BE8C96B4C}" type="presParOf" srcId="{CB2E6AC3-A971-4C94-8698-68FEB3A2950C}" destId="{50CF9B81-9A75-48FB-88E0-D146CB6ACF6A}" srcOrd="0" destOrd="0" presId="urn:microsoft.com/office/officeart/2005/8/layout/hierarchy6"/>
    <dgm:cxn modelId="{24AFD2AF-AFBF-4399-9607-D4A149700E60}" type="presParOf" srcId="{CB2E6AC3-A971-4C94-8698-68FEB3A2950C}" destId="{0072D9FC-F068-4B05-9742-5F0C136F712A}" srcOrd="1" destOrd="0" presId="urn:microsoft.com/office/officeart/2005/8/layout/hierarchy6"/>
    <dgm:cxn modelId="{763C7597-5949-48AF-AAB8-470725E0543F}" type="presParOf" srcId="{B99B8F8D-5A04-4BC5-97C5-4BC587D78E7E}" destId="{964C3914-0D54-46BC-B954-2F6434BDE1D8}" srcOrd="4" destOrd="0" presId="urn:microsoft.com/office/officeart/2005/8/layout/hierarchy6"/>
    <dgm:cxn modelId="{6307AF75-642C-4EC4-9891-C2EFC32CA80D}" type="presParOf" srcId="{B99B8F8D-5A04-4BC5-97C5-4BC587D78E7E}" destId="{AB0F3AB7-0B2F-4393-8D4E-1FCDD34CC12D}" srcOrd="5" destOrd="0" presId="urn:microsoft.com/office/officeart/2005/8/layout/hierarchy6"/>
    <dgm:cxn modelId="{E3E5B174-4260-445E-9EA5-E41ABAC7BC89}" type="presParOf" srcId="{AB0F3AB7-0B2F-4393-8D4E-1FCDD34CC12D}" destId="{3F26626C-861E-4113-A4EA-0E6A01AEA4EB}" srcOrd="0" destOrd="0" presId="urn:microsoft.com/office/officeart/2005/8/layout/hierarchy6"/>
    <dgm:cxn modelId="{F6741FD3-CE87-4A97-8E92-CD20B03CAD6F}" type="presParOf" srcId="{AB0F3AB7-0B2F-4393-8D4E-1FCDD34CC12D}" destId="{E94BCFD3-EB80-4129-8E3D-9502A8753BCC}" srcOrd="1" destOrd="0" presId="urn:microsoft.com/office/officeart/2005/8/layout/hierarchy6"/>
    <dgm:cxn modelId="{D206A61B-ACB3-4A5E-AA6C-0B7DDF09FD04}" type="presParOf" srcId="{B99B8F8D-5A04-4BC5-97C5-4BC587D78E7E}" destId="{B97BC931-FD4D-4582-9C2A-FF86B6ED1CD2}" srcOrd="6" destOrd="0" presId="urn:microsoft.com/office/officeart/2005/8/layout/hierarchy6"/>
    <dgm:cxn modelId="{89E2A3C8-F7B4-4EBD-A6AD-AE78BB889C3C}" type="presParOf" srcId="{B99B8F8D-5A04-4BC5-97C5-4BC587D78E7E}" destId="{8FD08D15-AD91-4A36-B452-51D90D2A7DCC}" srcOrd="7" destOrd="0" presId="urn:microsoft.com/office/officeart/2005/8/layout/hierarchy6"/>
    <dgm:cxn modelId="{98FF5772-CC30-433D-9F26-088BE0212390}" type="presParOf" srcId="{8FD08D15-AD91-4A36-B452-51D90D2A7DCC}" destId="{8FFA4676-61B4-47A5-9D9A-F6BBB19B14FF}" srcOrd="0" destOrd="0" presId="urn:microsoft.com/office/officeart/2005/8/layout/hierarchy6"/>
    <dgm:cxn modelId="{D152D258-64E4-46B5-BEE4-CAEA18C9C64E}" type="presParOf" srcId="{8FD08D15-AD91-4A36-B452-51D90D2A7DCC}" destId="{48B01070-EE66-4029-AA6D-1BEB6DFF306F}" srcOrd="1" destOrd="0" presId="urn:microsoft.com/office/officeart/2005/8/layout/hierarchy6"/>
    <dgm:cxn modelId="{BDC7A239-E3DB-4ECF-8900-A59B3F77D80C}" type="presParOf" srcId="{A495D15C-9115-4715-8865-572F606D3C52}" destId="{28D70BBA-D583-4AF5-95DE-0350F4614398}" srcOrd="2" destOrd="0" presId="urn:microsoft.com/office/officeart/2005/8/layout/hierarchy6"/>
    <dgm:cxn modelId="{195EEFEF-7984-4CDC-B968-F39D86DE7F50}" type="presParOf" srcId="{A495D15C-9115-4715-8865-572F606D3C52}" destId="{E56EABEE-62C2-481B-ACBC-01922C103654}" srcOrd="3" destOrd="0" presId="urn:microsoft.com/office/officeart/2005/8/layout/hierarchy6"/>
    <dgm:cxn modelId="{93D45E61-8ACB-483D-A483-A8A4E4873B20}" type="presParOf" srcId="{E56EABEE-62C2-481B-ACBC-01922C103654}" destId="{48B96AA4-1E74-44A0-886F-FDAC1FB4A8C7}" srcOrd="0" destOrd="0" presId="urn:microsoft.com/office/officeart/2005/8/layout/hierarchy6"/>
    <dgm:cxn modelId="{E36DD350-B077-4C51-95BC-3329DB0B5532}" type="presParOf" srcId="{E56EABEE-62C2-481B-ACBC-01922C103654}" destId="{27E9DE1E-C8F5-46A8-B43D-52B61E4B8B0A}" srcOrd="1" destOrd="0" presId="urn:microsoft.com/office/officeart/2005/8/layout/hierarchy6"/>
    <dgm:cxn modelId="{03BB289B-A7F4-4319-B209-AFDF2A306283}" type="presParOf" srcId="{A495D15C-9115-4715-8865-572F606D3C52}" destId="{9BF8D8D6-5BD0-455D-A62C-1750C817125F}" srcOrd="4" destOrd="0" presId="urn:microsoft.com/office/officeart/2005/8/layout/hierarchy6"/>
    <dgm:cxn modelId="{EDDB5CAD-8737-4033-85D9-86FF43DEAA40}" type="presParOf" srcId="{A495D15C-9115-4715-8865-572F606D3C52}" destId="{B08745FD-CE2F-4836-B282-870F7EEB043F}" srcOrd="5" destOrd="0" presId="urn:microsoft.com/office/officeart/2005/8/layout/hierarchy6"/>
    <dgm:cxn modelId="{9764044A-F23D-4CD7-B168-2A473B2DE72C}" type="presParOf" srcId="{B08745FD-CE2F-4836-B282-870F7EEB043F}" destId="{5D2CA9EE-0EB7-4658-BBF7-35AB5A176CA1}" srcOrd="0" destOrd="0" presId="urn:microsoft.com/office/officeart/2005/8/layout/hierarchy6"/>
    <dgm:cxn modelId="{6790E138-8CEC-4AA3-982C-4C31E4EAC31D}" type="presParOf" srcId="{B08745FD-CE2F-4836-B282-870F7EEB043F}" destId="{0DFF9C27-2E09-48CC-98EC-D916E5113C16}" srcOrd="1" destOrd="0" presId="urn:microsoft.com/office/officeart/2005/8/layout/hierarchy6"/>
    <dgm:cxn modelId="{03C9DAAF-711D-4002-B230-0C60D0E6B6A7}" type="presParOf" srcId="{BAA5683D-A801-44C1-B77D-4FFE28F7765E}" destId="{160D713B-4B50-4313-B94E-AAA748F09DAC}" srcOrd="2" destOrd="0" presId="urn:microsoft.com/office/officeart/2005/8/layout/hierarchy6"/>
    <dgm:cxn modelId="{A3794E40-02E0-4E8B-95DB-18C87D4751B2}" type="presParOf" srcId="{BAA5683D-A801-44C1-B77D-4FFE28F7765E}" destId="{DE919AD5-8C39-423D-B4CC-F23047FD4CC0}" srcOrd="3" destOrd="0" presId="urn:microsoft.com/office/officeart/2005/8/layout/hierarchy6"/>
    <dgm:cxn modelId="{9E69ED0E-E665-4552-9BDB-A16E367FABCD}" type="presParOf" srcId="{DE919AD5-8C39-423D-B4CC-F23047FD4CC0}" destId="{2995DFC9-909E-4A34-BCF3-10518F708B36}" srcOrd="0" destOrd="0" presId="urn:microsoft.com/office/officeart/2005/8/layout/hierarchy6"/>
    <dgm:cxn modelId="{23254869-E694-4FCB-8797-8BFE788D5C11}" type="presParOf" srcId="{DE919AD5-8C39-423D-B4CC-F23047FD4CC0}" destId="{94B1C378-E0F5-483E-A93F-24ADA0BBAD55}" srcOrd="1" destOrd="0" presId="urn:microsoft.com/office/officeart/2005/8/layout/hierarchy6"/>
    <dgm:cxn modelId="{B0275EF5-90EB-4AF1-90F0-267248DC74CD}" type="presParOf" srcId="{B6A8B284-AE8B-494B-859D-84AF75B56847}" destId="{D5A8F10E-87DD-436E-93BD-043F51B7F8C9}"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A9FF795-50FF-4EF6-B9F1-4D3A064C5B8B}" type="doc">
      <dgm:prSet loTypeId="urn:microsoft.com/office/officeart/2005/8/layout/hierarchy6" loCatId="hierarchy" qsTypeId="urn:microsoft.com/office/officeart/2005/8/quickstyle/simple2" qsCatId="simple" csTypeId="urn:microsoft.com/office/officeart/2005/8/colors/colorful1#2" csCatId="colorful" phldr="1"/>
      <dgm:spPr/>
      <dgm:t>
        <a:bodyPr/>
        <a:lstStyle/>
        <a:p>
          <a:endParaRPr lang="en-US"/>
        </a:p>
      </dgm:t>
    </dgm:pt>
    <dgm:pt modelId="{9301A833-8827-4F3A-BED1-F7F953BC4FC4}">
      <dgm:prSet phldrT="[Text]"/>
      <dgm:spPr>
        <a:xfrm>
          <a:off x="4280590" y="1372"/>
          <a:ext cx="774689" cy="516459"/>
        </a:xfrm>
        <a:prstGeom prst="roundRect">
          <a:avLst>
            <a:gd name="adj" fmla="val 10000"/>
          </a:avLst>
        </a:prstGeom>
        <a:solidFill>
          <a:srgbClr val="008CA8">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a:solidFill>
                <a:srgbClr val="FFFFFF"/>
              </a:solidFill>
              <a:latin typeface="Arial"/>
              <a:ea typeface="+mn-ea"/>
              <a:cs typeface="+mn-cs"/>
            </a:rPr>
            <a:t>project.prj</a:t>
          </a:r>
        </a:p>
      </dgm:t>
    </dgm:pt>
    <dgm:pt modelId="{4A385BC1-233F-4699-B5EA-1201A4FA6475}" type="parTrans" cxnId="{81EDDEAC-E4D5-49DB-A24F-5FCB8262FC77}">
      <dgm:prSet/>
      <dgm:spPr/>
      <dgm:t>
        <a:bodyPr/>
        <a:lstStyle/>
        <a:p>
          <a:endParaRPr lang="en-US"/>
        </a:p>
      </dgm:t>
    </dgm:pt>
    <dgm:pt modelId="{86B1DAC2-3195-4318-8CEA-74E060B85E12}" type="sibTrans" cxnId="{81EDDEAC-E4D5-49DB-A24F-5FCB8262FC77}">
      <dgm:prSet/>
      <dgm:spPr/>
      <dgm:t>
        <a:bodyPr/>
        <a:lstStyle/>
        <a:p>
          <a:endParaRPr lang="en-US"/>
        </a:p>
      </dgm:t>
    </dgm:pt>
    <dgm:pt modelId="{F969CF04-28F2-468B-9F75-90E6C4C8847C}">
      <dgm:prSet phldrT="[Text]"/>
      <dgm:spPr>
        <a:xfrm>
          <a:off x="2769945" y="1447459"/>
          <a:ext cx="774689" cy="516459"/>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a:solidFill>
                <a:srgbClr val="FFFFFF"/>
              </a:solidFill>
              <a:latin typeface="Arial"/>
              <a:ea typeface="+mn-ea"/>
              <a:cs typeface="+mn-cs"/>
            </a:rPr>
            <a:t>impl</a:t>
          </a:r>
        </a:p>
      </dgm:t>
    </dgm:pt>
    <dgm:pt modelId="{21322691-6A29-48A5-B3B4-29B2A3898692}" type="parTrans" cxnId="{E2F9A993-602D-4847-8501-3EB53153729E}">
      <dgm:prSet/>
      <dgm:spPr>
        <a:xfrm>
          <a:off x="3157290" y="1240876"/>
          <a:ext cx="1007096" cy="206583"/>
        </a:xfrm>
        <a:custGeom>
          <a:avLst/>
          <a:gdLst/>
          <a:ahLst/>
          <a:cxnLst/>
          <a:rect l="0" t="0" r="0" b="0"/>
          <a:pathLst>
            <a:path>
              <a:moveTo>
                <a:pt x="1007096" y="0"/>
              </a:moveTo>
              <a:lnTo>
                <a:pt x="1007096" y="103291"/>
              </a:lnTo>
              <a:lnTo>
                <a:pt x="0" y="103291"/>
              </a:lnTo>
              <a:lnTo>
                <a:pt x="0" y="206583"/>
              </a:lnTo>
            </a:path>
          </a:pathLst>
        </a:custGeom>
        <a:noFill/>
        <a:ln w="25400" cap="flat" cmpd="sng" algn="ctr">
          <a:solidFill>
            <a:srgbClr val="6D7076">
              <a:hueOff val="0"/>
              <a:satOff val="0"/>
              <a:lumOff val="0"/>
              <a:alphaOff val="0"/>
            </a:srgbClr>
          </a:solidFill>
          <a:prstDash val="solid"/>
        </a:ln>
        <a:effectLst/>
      </dgm:spPr>
      <dgm:t>
        <a:bodyPr/>
        <a:lstStyle/>
        <a:p>
          <a:endParaRPr lang="en-US" dirty="0"/>
        </a:p>
      </dgm:t>
    </dgm:pt>
    <dgm:pt modelId="{7033C577-FBF4-46E9-850C-511790F02166}" type="sibTrans" cxnId="{E2F9A993-602D-4847-8501-3EB53153729E}">
      <dgm:prSet/>
      <dgm:spPr/>
      <dgm:t>
        <a:bodyPr/>
        <a:lstStyle/>
        <a:p>
          <a:endParaRPr lang="en-US"/>
        </a:p>
      </dgm:t>
    </dgm:pt>
    <dgm:pt modelId="{DD349C93-5817-4C20-A814-6EC99E3364D3}">
      <dgm:prSet phldrT="[Text]"/>
      <dgm:spPr>
        <a:xfrm>
          <a:off x="4784138" y="1447459"/>
          <a:ext cx="774689" cy="516459"/>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a:solidFill>
                <a:srgbClr val="FFFFFF"/>
              </a:solidFill>
              <a:latin typeface="Arial"/>
              <a:ea typeface="+mn-ea"/>
              <a:cs typeface="+mn-cs"/>
            </a:rPr>
            <a:t>sim</a:t>
          </a:r>
        </a:p>
      </dgm:t>
    </dgm:pt>
    <dgm:pt modelId="{DAA49A49-4438-4738-9A40-C747A4B16044}" type="parTrans" cxnId="{E2582C65-7BBC-4609-B603-584DAEDED931}">
      <dgm:prSet/>
      <dgm:spPr>
        <a:xfrm>
          <a:off x="4164387" y="1240876"/>
          <a:ext cx="1007096" cy="206583"/>
        </a:xfrm>
        <a:custGeom>
          <a:avLst/>
          <a:gdLst/>
          <a:ahLst/>
          <a:cxnLst/>
          <a:rect l="0" t="0" r="0" b="0"/>
          <a:pathLst>
            <a:path>
              <a:moveTo>
                <a:pt x="0" y="0"/>
              </a:moveTo>
              <a:lnTo>
                <a:pt x="0" y="103291"/>
              </a:lnTo>
              <a:lnTo>
                <a:pt x="1007096" y="103291"/>
              </a:lnTo>
              <a:lnTo>
                <a:pt x="1007096" y="206583"/>
              </a:lnTo>
            </a:path>
          </a:pathLst>
        </a:custGeom>
        <a:noFill/>
        <a:ln w="25400" cap="flat" cmpd="sng" algn="ctr">
          <a:solidFill>
            <a:srgbClr val="6D7076">
              <a:hueOff val="0"/>
              <a:satOff val="0"/>
              <a:lumOff val="0"/>
              <a:alphaOff val="0"/>
            </a:srgbClr>
          </a:solidFill>
          <a:prstDash val="solid"/>
        </a:ln>
        <a:effectLst/>
      </dgm:spPr>
      <dgm:t>
        <a:bodyPr/>
        <a:lstStyle/>
        <a:p>
          <a:endParaRPr lang="en-US" dirty="0"/>
        </a:p>
      </dgm:t>
    </dgm:pt>
    <dgm:pt modelId="{444B5B25-F05F-43A0-A7C2-4C978C6EB130}" type="sibTrans" cxnId="{E2582C65-7BBC-4609-B603-584DAEDED931}">
      <dgm:prSet/>
      <dgm:spPr/>
      <dgm:t>
        <a:bodyPr/>
        <a:lstStyle/>
        <a:p>
          <a:endParaRPr lang="en-US"/>
        </a:p>
      </dgm:t>
    </dgm:pt>
    <dgm:pt modelId="{677453F4-F559-4C8D-AF6F-7024FE46C6CA}">
      <dgm:prSet phldrT="[Text]"/>
      <dgm:spPr>
        <a:xfrm>
          <a:off x="4717438" y="724416"/>
          <a:ext cx="774689" cy="516459"/>
        </a:xfrm>
        <a:prstGeom prst="roundRect">
          <a:avLst>
            <a:gd name="adj" fmla="val 10000"/>
          </a:avLst>
        </a:prstGeom>
        <a:solidFill>
          <a:srgbClr val="B20838">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err="1">
              <a:solidFill>
                <a:srgbClr val="FFFFFF"/>
              </a:solidFill>
              <a:latin typeface="Arial"/>
              <a:ea typeface="+mn-ea"/>
              <a:cs typeface="+mn-cs"/>
            </a:rPr>
            <a:t>solutionN</a:t>
          </a:r>
          <a:endParaRPr lang="en-US" dirty="0">
            <a:solidFill>
              <a:srgbClr val="FFFFFF"/>
            </a:solidFill>
            <a:latin typeface="Arial"/>
            <a:ea typeface="+mn-ea"/>
            <a:cs typeface="+mn-cs"/>
          </a:endParaRPr>
        </a:p>
      </dgm:t>
    </dgm:pt>
    <dgm:pt modelId="{9716FCE5-6C9A-41C4-9D7C-2DE83B4FD84F}" type="parTrans" cxnId="{D3672899-F904-4F15-AAFE-6624773A2623}">
      <dgm:prSet/>
      <dgm:spPr>
        <a:xfrm>
          <a:off x="4667935" y="517832"/>
          <a:ext cx="436847" cy="206583"/>
        </a:xfrm>
        <a:custGeom>
          <a:avLst/>
          <a:gdLst/>
          <a:ahLst/>
          <a:cxnLst/>
          <a:rect l="0" t="0" r="0" b="0"/>
          <a:pathLst>
            <a:path>
              <a:moveTo>
                <a:pt x="0" y="0"/>
              </a:moveTo>
              <a:lnTo>
                <a:pt x="0" y="103291"/>
              </a:lnTo>
              <a:lnTo>
                <a:pt x="436847" y="103291"/>
              </a:lnTo>
              <a:lnTo>
                <a:pt x="436847" y="206583"/>
              </a:lnTo>
            </a:path>
          </a:pathLst>
        </a:custGeom>
        <a:noFill/>
        <a:ln w="25400" cap="flat" cmpd="sng" algn="ctr">
          <a:solidFill>
            <a:srgbClr val="B20838">
              <a:hueOff val="0"/>
              <a:satOff val="0"/>
              <a:lumOff val="0"/>
              <a:alphaOff val="0"/>
            </a:srgbClr>
          </a:solidFill>
          <a:prstDash val="solid"/>
        </a:ln>
        <a:effectLst/>
      </dgm:spPr>
      <dgm:t>
        <a:bodyPr/>
        <a:lstStyle/>
        <a:p>
          <a:endParaRPr lang="en-US" dirty="0"/>
        </a:p>
      </dgm:t>
    </dgm:pt>
    <dgm:pt modelId="{200C6918-4F45-4F32-9976-5E0D06A15FB7}" type="sibTrans" cxnId="{D3672899-F904-4F15-AAFE-6624773A2623}">
      <dgm:prSet/>
      <dgm:spPr/>
      <dgm:t>
        <a:bodyPr/>
        <a:lstStyle/>
        <a:p>
          <a:endParaRPr lang="en-US"/>
        </a:p>
      </dgm:t>
    </dgm:pt>
    <dgm:pt modelId="{BD276606-8E4C-4028-8055-351B06895C3F}">
      <dgm:prSet phldrT="[Text]"/>
      <dgm:spPr>
        <a:xfrm>
          <a:off x="3777042" y="724416"/>
          <a:ext cx="774689" cy="516459"/>
        </a:xfrm>
        <a:prstGeom prst="roundRect">
          <a:avLst>
            <a:gd name="adj" fmla="val 10000"/>
          </a:avLst>
        </a:prstGeom>
        <a:solidFill>
          <a:srgbClr val="B20838">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a:solidFill>
                <a:srgbClr val="FFFFFF"/>
              </a:solidFill>
              <a:latin typeface="Arial"/>
              <a:ea typeface="+mn-ea"/>
              <a:cs typeface="+mn-cs"/>
            </a:rPr>
            <a:t>solution1</a:t>
          </a:r>
        </a:p>
      </dgm:t>
    </dgm:pt>
    <dgm:pt modelId="{5770CB12-F7E5-42ED-8BA3-96F76456357A}" type="parTrans" cxnId="{0586F9BA-FDFC-4F02-A9B0-C6352E990596}">
      <dgm:prSet/>
      <dgm:spPr>
        <a:xfrm>
          <a:off x="4164387" y="517832"/>
          <a:ext cx="503548" cy="206583"/>
        </a:xfrm>
        <a:custGeom>
          <a:avLst/>
          <a:gdLst/>
          <a:ahLst/>
          <a:cxnLst/>
          <a:rect l="0" t="0" r="0" b="0"/>
          <a:pathLst>
            <a:path>
              <a:moveTo>
                <a:pt x="503548" y="0"/>
              </a:moveTo>
              <a:lnTo>
                <a:pt x="503548" y="103291"/>
              </a:lnTo>
              <a:lnTo>
                <a:pt x="0" y="103291"/>
              </a:lnTo>
              <a:lnTo>
                <a:pt x="0" y="206583"/>
              </a:lnTo>
            </a:path>
          </a:pathLst>
        </a:custGeom>
        <a:noFill/>
        <a:ln w="25400" cap="flat" cmpd="sng" algn="ctr">
          <a:solidFill>
            <a:srgbClr val="B20838">
              <a:hueOff val="0"/>
              <a:satOff val="0"/>
              <a:lumOff val="0"/>
              <a:alphaOff val="0"/>
            </a:srgbClr>
          </a:solidFill>
          <a:prstDash val="solid"/>
        </a:ln>
        <a:effectLst/>
      </dgm:spPr>
      <dgm:t>
        <a:bodyPr/>
        <a:lstStyle/>
        <a:p>
          <a:endParaRPr lang="en-US" dirty="0"/>
        </a:p>
      </dgm:t>
    </dgm:pt>
    <dgm:pt modelId="{788A55F2-2D7A-4834-BE3A-94E63AF7CB77}" type="sibTrans" cxnId="{0586F9BA-FDFC-4F02-A9B0-C6352E990596}">
      <dgm:prSet/>
      <dgm:spPr/>
      <dgm:t>
        <a:bodyPr/>
        <a:lstStyle/>
        <a:p>
          <a:endParaRPr lang="en-US"/>
        </a:p>
      </dgm:t>
    </dgm:pt>
    <dgm:pt modelId="{D31D0BDD-2392-4E59-976E-D7C40101AF81}">
      <dgm:prSet phldrT="[Text]"/>
      <dgm:spPr>
        <a:xfrm>
          <a:off x="2266397" y="2170503"/>
          <a:ext cx="774689" cy="516459"/>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err="1">
              <a:solidFill>
                <a:srgbClr val="FFFFFF"/>
              </a:solidFill>
              <a:latin typeface="Arial"/>
              <a:ea typeface="+mn-ea"/>
              <a:cs typeface="+mn-cs"/>
            </a:rPr>
            <a:t>ip</a:t>
          </a:r>
          <a:endParaRPr lang="en-US" dirty="0">
            <a:solidFill>
              <a:srgbClr val="FFFFFF"/>
            </a:solidFill>
            <a:latin typeface="Arial"/>
            <a:ea typeface="+mn-ea"/>
            <a:cs typeface="+mn-cs"/>
          </a:endParaRPr>
        </a:p>
      </dgm:t>
    </dgm:pt>
    <dgm:pt modelId="{076CA4A8-C004-47C8-932A-292B2CEA4D84}" type="parTrans" cxnId="{3B0FC458-945D-4063-B99E-658918D5D99E}">
      <dgm:prSet/>
      <dgm:spPr>
        <a:xfrm>
          <a:off x="2653742" y="1963919"/>
          <a:ext cx="503548" cy="206583"/>
        </a:xfrm>
        <a:custGeom>
          <a:avLst/>
          <a:gdLst/>
          <a:ahLst/>
          <a:cxnLst/>
          <a:rect l="0" t="0" r="0" b="0"/>
          <a:pathLst>
            <a:path>
              <a:moveTo>
                <a:pt x="503548" y="0"/>
              </a:moveTo>
              <a:lnTo>
                <a:pt x="503548" y="103291"/>
              </a:lnTo>
              <a:lnTo>
                <a:pt x="0" y="103291"/>
              </a:lnTo>
              <a:lnTo>
                <a:pt x="0" y="206583"/>
              </a:lnTo>
            </a:path>
          </a:pathLst>
        </a:custGeom>
        <a:noFill/>
        <a:ln w="25400" cap="flat" cmpd="sng" algn="ctr">
          <a:solidFill>
            <a:srgbClr val="3F3F3F">
              <a:hueOff val="0"/>
              <a:satOff val="0"/>
              <a:lumOff val="0"/>
              <a:alphaOff val="0"/>
            </a:srgbClr>
          </a:solidFill>
          <a:prstDash val="solid"/>
        </a:ln>
        <a:effectLst/>
      </dgm:spPr>
      <dgm:t>
        <a:bodyPr/>
        <a:lstStyle/>
        <a:p>
          <a:endParaRPr lang="en-US"/>
        </a:p>
      </dgm:t>
    </dgm:pt>
    <dgm:pt modelId="{677774AD-DF49-44C7-9744-4F7BBFA765A1}" type="sibTrans" cxnId="{3B0FC458-945D-4063-B99E-658918D5D99E}">
      <dgm:prSet/>
      <dgm:spPr/>
      <dgm:t>
        <a:bodyPr/>
        <a:lstStyle/>
        <a:p>
          <a:endParaRPr lang="en-US"/>
        </a:p>
      </dgm:t>
    </dgm:pt>
    <dgm:pt modelId="{F3D70C6D-887E-49D6-A6BF-1C9BFE94DB05}">
      <dgm:prSet phldrT="[Text]"/>
      <dgm:spPr>
        <a:xfrm>
          <a:off x="3273493" y="2170503"/>
          <a:ext cx="774689" cy="516459"/>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err="1">
              <a:solidFill>
                <a:srgbClr val="FFFFFF"/>
              </a:solidFill>
              <a:latin typeface="Arial"/>
              <a:ea typeface="+mn-ea"/>
              <a:cs typeface="+mn-cs"/>
            </a:rPr>
            <a:t>sysgen</a:t>
          </a:r>
          <a:endParaRPr lang="en-US" dirty="0">
            <a:solidFill>
              <a:srgbClr val="FFFFFF"/>
            </a:solidFill>
            <a:latin typeface="Arial"/>
            <a:ea typeface="+mn-ea"/>
            <a:cs typeface="+mn-cs"/>
          </a:endParaRPr>
        </a:p>
      </dgm:t>
    </dgm:pt>
    <dgm:pt modelId="{22CBD711-6251-41AC-9AE7-6B5A344B1A11}" type="parTrans" cxnId="{2B95D503-EBAE-401B-AEFA-85DF9E1055D9}">
      <dgm:prSet/>
      <dgm:spPr>
        <a:xfrm>
          <a:off x="3157290" y="1963919"/>
          <a:ext cx="503548" cy="206583"/>
        </a:xfrm>
        <a:custGeom>
          <a:avLst/>
          <a:gdLst/>
          <a:ahLst/>
          <a:cxnLst/>
          <a:rect l="0" t="0" r="0" b="0"/>
          <a:pathLst>
            <a:path>
              <a:moveTo>
                <a:pt x="0" y="0"/>
              </a:moveTo>
              <a:lnTo>
                <a:pt x="0" y="103291"/>
              </a:lnTo>
              <a:lnTo>
                <a:pt x="503548" y="103291"/>
              </a:lnTo>
              <a:lnTo>
                <a:pt x="503548" y="206583"/>
              </a:lnTo>
            </a:path>
          </a:pathLst>
        </a:custGeom>
        <a:noFill/>
        <a:ln w="25400" cap="flat" cmpd="sng" algn="ctr">
          <a:solidFill>
            <a:srgbClr val="3F3F3F">
              <a:hueOff val="0"/>
              <a:satOff val="0"/>
              <a:lumOff val="0"/>
              <a:alphaOff val="0"/>
            </a:srgbClr>
          </a:solidFill>
          <a:prstDash val="solid"/>
        </a:ln>
        <a:effectLst/>
      </dgm:spPr>
      <dgm:t>
        <a:bodyPr/>
        <a:lstStyle/>
        <a:p>
          <a:endParaRPr lang="en-US"/>
        </a:p>
      </dgm:t>
    </dgm:pt>
    <dgm:pt modelId="{B7ADAB85-0943-48E2-AA68-ECC82A40D396}" type="sibTrans" cxnId="{2B95D503-EBAE-401B-AEFA-85DF9E1055D9}">
      <dgm:prSet/>
      <dgm:spPr/>
      <dgm:t>
        <a:bodyPr/>
        <a:lstStyle/>
        <a:p>
          <a:endParaRPr lang="en-US"/>
        </a:p>
      </dgm:t>
    </dgm:pt>
    <dgm:pt modelId="{83434F66-DE5B-47C4-91C3-F154FF9A452D}">
      <dgm:prSet phldrT="[Text]"/>
      <dgm:spPr>
        <a:xfrm>
          <a:off x="3777042" y="1447459"/>
          <a:ext cx="774689" cy="516459"/>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ln>
        <a:effectLst>
          <a:outerShdw blurRad="40000" dist="20000" dir="5400000" rotWithShape="0">
            <a:srgbClr val="000000">
              <a:alpha val="38000"/>
            </a:srgbClr>
          </a:outerShdw>
        </a:effectLst>
      </dgm:spPr>
      <dgm:t>
        <a:bodyPr/>
        <a:lstStyle/>
        <a:p>
          <a:pPr>
            <a:buNone/>
          </a:pPr>
          <a:r>
            <a:rPr lang="en-US" dirty="0" err="1">
              <a:solidFill>
                <a:srgbClr val="FFFFFF"/>
              </a:solidFill>
              <a:latin typeface="Arial"/>
              <a:ea typeface="+mn-ea"/>
              <a:cs typeface="+mn-cs"/>
            </a:rPr>
            <a:t>syn</a:t>
          </a:r>
          <a:endParaRPr lang="en-US" dirty="0">
            <a:solidFill>
              <a:srgbClr val="FFFFFF"/>
            </a:solidFill>
            <a:latin typeface="Arial"/>
            <a:ea typeface="+mn-ea"/>
            <a:cs typeface="+mn-cs"/>
          </a:endParaRPr>
        </a:p>
      </dgm:t>
    </dgm:pt>
    <dgm:pt modelId="{C6CEAF62-A3AD-47F4-9C32-203723CA2F1B}" type="parTrans" cxnId="{E56AA888-DC7B-4204-841B-AC2D88F6786D}">
      <dgm:prSet/>
      <dgm:spPr>
        <a:xfrm>
          <a:off x="4118667" y="1240876"/>
          <a:ext cx="91440" cy="206583"/>
        </a:xfrm>
        <a:custGeom>
          <a:avLst/>
          <a:gdLst/>
          <a:ahLst/>
          <a:cxnLst/>
          <a:rect l="0" t="0" r="0" b="0"/>
          <a:pathLst>
            <a:path>
              <a:moveTo>
                <a:pt x="45720" y="0"/>
              </a:moveTo>
              <a:lnTo>
                <a:pt x="45720" y="206583"/>
              </a:lnTo>
            </a:path>
          </a:pathLst>
        </a:custGeom>
        <a:noFill/>
        <a:ln w="25400" cap="flat" cmpd="sng" algn="ctr">
          <a:solidFill>
            <a:srgbClr val="6D7076">
              <a:hueOff val="0"/>
              <a:satOff val="0"/>
              <a:lumOff val="0"/>
              <a:alphaOff val="0"/>
            </a:srgbClr>
          </a:solidFill>
          <a:prstDash val="solid"/>
        </a:ln>
        <a:effectLst/>
      </dgm:spPr>
      <dgm:t>
        <a:bodyPr/>
        <a:lstStyle/>
        <a:p>
          <a:endParaRPr lang="en-US"/>
        </a:p>
      </dgm:t>
    </dgm:pt>
    <dgm:pt modelId="{16076198-C9A0-4CD5-B95F-52817A0C1369}" type="sibTrans" cxnId="{E56AA888-DC7B-4204-841B-AC2D88F6786D}">
      <dgm:prSet/>
      <dgm:spPr/>
      <dgm:t>
        <a:bodyPr/>
        <a:lstStyle/>
        <a:p>
          <a:endParaRPr lang="en-US"/>
        </a:p>
      </dgm:t>
    </dgm:pt>
    <dgm:pt modelId="{B6A8B284-AE8B-494B-859D-84AF75B56847}" type="pres">
      <dgm:prSet presAssocID="{0A9FF795-50FF-4EF6-B9F1-4D3A064C5B8B}" presName="mainComposite" presStyleCnt="0">
        <dgm:presLayoutVars>
          <dgm:chPref val="1"/>
          <dgm:dir/>
          <dgm:animOne val="branch"/>
          <dgm:animLvl val="lvl"/>
          <dgm:resizeHandles val="exact"/>
        </dgm:presLayoutVars>
      </dgm:prSet>
      <dgm:spPr/>
    </dgm:pt>
    <dgm:pt modelId="{E0D81D30-2878-4E30-93B7-D4CD2E420BF3}" type="pres">
      <dgm:prSet presAssocID="{0A9FF795-50FF-4EF6-B9F1-4D3A064C5B8B}" presName="hierFlow" presStyleCnt="0"/>
      <dgm:spPr/>
    </dgm:pt>
    <dgm:pt modelId="{FAE79FCF-3D54-48EA-8A1E-3144A3AD5CAF}" type="pres">
      <dgm:prSet presAssocID="{0A9FF795-50FF-4EF6-B9F1-4D3A064C5B8B}" presName="hierChild1" presStyleCnt="0">
        <dgm:presLayoutVars>
          <dgm:chPref val="1"/>
          <dgm:animOne val="branch"/>
          <dgm:animLvl val="lvl"/>
        </dgm:presLayoutVars>
      </dgm:prSet>
      <dgm:spPr/>
    </dgm:pt>
    <dgm:pt modelId="{DB61E288-14FA-4231-9F6F-6416D15483E1}" type="pres">
      <dgm:prSet presAssocID="{9301A833-8827-4F3A-BED1-F7F953BC4FC4}" presName="Name14" presStyleCnt="0"/>
      <dgm:spPr/>
    </dgm:pt>
    <dgm:pt modelId="{945DD623-FF83-4EBB-85B4-600A0C260791}" type="pres">
      <dgm:prSet presAssocID="{9301A833-8827-4F3A-BED1-F7F953BC4FC4}" presName="level1Shape" presStyleLbl="node0" presStyleIdx="0" presStyleCnt="1">
        <dgm:presLayoutVars>
          <dgm:chPref val="3"/>
        </dgm:presLayoutVars>
      </dgm:prSet>
      <dgm:spPr/>
    </dgm:pt>
    <dgm:pt modelId="{BAA5683D-A801-44C1-B77D-4FFE28F7765E}" type="pres">
      <dgm:prSet presAssocID="{9301A833-8827-4F3A-BED1-F7F953BC4FC4}" presName="hierChild2" presStyleCnt="0"/>
      <dgm:spPr/>
    </dgm:pt>
    <dgm:pt modelId="{DC9CD137-1F6B-42AF-AAE8-F0BAACEF9DBA}" type="pres">
      <dgm:prSet presAssocID="{5770CB12-F7E5-42ED-8BA3-96F76456357A}" presName="Name19" presStyleLbl="parChTrans1D2" presStyleIdx="0" presStyleCnt="2"/>
      <dgm:spPr/>
    </dgm:pt>
    <dgm:pt modelId="{380A589D-7386-458F-9EA6-0BAE6445DFC9}" type="pres">
      <dgm:prSet presAssocID="{BD276606-8E4C-4028-8055-351B06895C3F}" presName="Name21" presStyleCnt="0"/>
      <dgm:spPr/>
    </dgm:pt>
    <dgm:pt modelId="{A87D187A-5D9B-4BF0-A7B8-B6A3449D0333}" type="pres">
      <dgm:prSet presAssocID="{BD276606-8E4C-4028-8055-351B06895C3F}" presName="level2Shape" presStyleLbl="node2" presStyleIdx="0" presStyleCnt="2"/>
      <dgm:spPr/>
    </dgm:pt>
    <dgm:pt modelId="{A495D15C-9115-4715-8865-572F606D3C52}" type="pres">
      <dgm:prSet presAssocID="{BD276606-8E4C-4028-8055-351B06895C3F}" presName="hierChild3" presStyleCnt="0"/>
      <dgm:spPr/>
    </dgm:pt>
    <dgm:pt modelId="{E77AB41B-B37D-44A5-A316-85F5304C9D0A}" type="pres">
      <dgm:prSet presAssocID="{21322691-6A29-48A5-B3B4-29B2A3898692}" presName="Name19" presStyleLbl="parChTrans1D3" presStyleIdx="0" presStyleCnt="3"/>
      <dgm:spPr/>
    </dgm:pt>
    <dgm:pt modelId="{02DD6EA0-CD78-4D5E-B05C-C3B2EF1EE703}" type="pres">
      <dgm:prSet presAssocID="{F969CF04-28F2-468B-9F75-90E6C4C8847C}" presName="Name21" presStyleCnt="0"/>
      <dgm:spPr/>
    </dgm:pt>
    <dgm:pt modelId="{A7FA4E55-B001-49A5-9413-AF02AE9316FE}" type="pres">
      <dgm:prSet presAssocID="{F969CF04-28F2-468B-9F75-90E6C4C8847C}" presName="level2Shape" presStyleLbl="node3" presStyleIdx="0" presStyleCnt="3"/>
      <dgm:spPr/>
    </dgm:pt>
    <dgm:pt modelId="{B99B8F8D-5A04-4BC5-97C5-4BC587D78E7E}" type="pres">
      <dgm:prSet presAssocID="{F969CF04-28F2-468B-9F75-90E6C4C8847C}" presName="hierChild3" presStyleCnt="0"/>
      <dgm:spPr/>
    </dgm:pt>
    <dgm:pt modelId="{964C3914-0D54-46BC-B954-2F6434BDE1D8}" type="pres">
      <dgm:prSet presAssocID="{076CA4A8-C004-47C8-932A-292B2CEA4D84}" presName="Name19" presStyleLbl="parChTrans1D4" presStyleIdx="0" presStyleCnt="2"/>
      <dgm:spPr/>
    </dgm:pt>
    <dgm:pt modelId="{AB0F3AB7-0B2F-4393-8D4E-1FCDD34CC12D}" type="pres">
      <dgm:prSet presAssocID="{D31D0BDD-2392-4E59-976E-D7C40101AF81}" presName="Name21" presStyleCnt="0"/>
      <dgm:spPr/>
    </dgm:pt>
    <dgm:pt modelId="{3F26626C-861E-4113-A4EA-0E6A01AEA4EB}" type="pres">
      <dgm:prSet presAssocID="{D31D0BDD-2392-4E59-976E-D7C40101AF81}" presName="level2Shape" presStyleLbl="node4" presStyleIdx="0" presStyleCnt="2"/>
      <dgm:spPr/>
    </dgm:pt>
    <dgm:pt modelId="{E94BCFD3-EB80-4129-8E3D-9502A8753BCC}" type="pres">
      <dgm:prSet presAssocID="{D31D0BDD-2392-4E59-976E-D7C40101AF81}" presName="hierChild3" presStyleCnt="0"/>
      <dgm:spPr/>
    </dgm:pt>
    <dgm:pt modelId="{B97BC931-FD4D-4582-9C2A-FF86B6ED1CD2}" type="pres">
      <dgm:prSet presAssocID="{22CBD711-6251-41AC-9AE7-6B5A344B1A11}" presName="Name19" presStyleLbl="parChTrans1D4" presStyleIdx="1" presStyleCnt="2"/>
      <dgm:spPr/>
    </dgm:pt>
    <dgm:pt modelId="{8FD08D15-AD91-4A36-B452-51D90D2A7DCC}" type="pres">
      <dgm:prSet presAssocID="{F3D70C6D-887E-49D6-A6BF-1C9BFE94DB05}" presName="Name21" presStyleCnt="0"/>
      <dgm:spPr/>
    </dgm:pt>
    <dgm:pt modelId="{8FFA4676-61B4-47A5-9D9A-F6BBB19B14FF}" type="pres">
      <dgm:prSet presAssocID="{F3D70C6D-887E-49D6-A6BF-1C9BFE94DB05}" presName="level2Shape" presStyleLbl="node4" presStyleIdx="1" presStyleCnt="2"/>
      <dgm:spPr/>
    </dgm:pt>
    <dgm:pt modelId="{48B01070-EE66-4029-AA6D-1BEB6DFF306F}" type="pres">
      <dgm:prSet presAssocID="{F3D70C6D-887E-49D6-A6BF-1C9BFE94DB05}" presName="hierChild3" presStyleCnt="0"/>
      <dgm:spPr/>
    </dgm:pt>
    <dgm:pt modelId="{28D70BBA-D583-4AF5-95DE-0350F4614398}" type="pres">
      <dgm:prSet presAssocID="{C6CEAF62-A3AD-47F4-9C32-203723CA2F1B}" presName="Name19" presStyleLbl="parChTrans1D3" presStyleIdx="1" presStyleCnt="3"/>
      <dgm:spPr/>
    </dgm:pt>
    <dgm:pt modelId="{E56EABEE-62C2-481B-ACBC-01922C103654}" type="pres">
      <dgm:prSet presAssocID="{83434F66-DE5B-47C4-91C3-F154FF9A452D}" presName="Name21" presStyleCnt="0"/>
      <dgm:spPr/>
    </dgm:pt>
    <dgm:pt modelId="{48B96AA4-1E74-44A0-886F-FDAC1FB4A8C7}" type="pres">
      <dgm:prSet presAssocID="{83434F66-DE5B-47C4-91C3-F154FF9A452D}" presName="level2Shape" presStyleLbl="node3" presStyleIdx="1" presStyleCnt="3"/>
      <dgm:spPr/>
    </dgm:pt>
    <dgm:pt modelId="{27E9DE1E-C8F5-46A8-B43D-52B61E4B8B0A}" type="pres">
      <dgm:prSet presAssocID="{83434F66-DE5B-47C4-91C3-F154FF9A452D}" presName="hierChild3" presStyleCnt="0"/>
      <dgm:spPr/>
    </dgm:pt>
    <dgm:pt modelId="{9BF8D8D6-5BD0-455D-A62C-1750C817125F}" type="pres">
      <dgm:prSet presAssocID="{DAA49A49-4438-4738-9A40-C747A4B16044}" presName="Name19" presStyleLbl="parChTrans1D3" presStyleIdx="2" presStyleCnt="3"/>
      <dgm:spPr/>
    </dgm:pt>
    <dgm:pt modelId="{B08745FD-CE2F-4836-B282-870F7EEB043F}" type="pres">
      <dgm:prSet presAssocID="{DD349C93-5817-4C20-A814-6EC99E3364D3}" presName="Name21" presStyleCnt="0"/>
      <dgm:spPr/>
    </dgm:pt>
    <dgm:pt modelId="{5D2CA9EE-0EB7-4658-BBF7-35AB5A176CA1}" type="pres">
      <dgm:prSet presAssocID="{DD349C93-5817-4C20-A814-6EC99E3364D3}" presName="level2Shape" presStyleLbl="node3" presStyleIdx="2" presStyleCnt="3"/>
      <dgm:spPr/>
    </dgm:pt>
    <dgm:pt modelId="{0DFF9C27-2E09-48CC-98EC-D916E5113C16}" type="pres">
      <dgm:prSet presAssocID="{DD349C93-5817-4C20-A814-6EC99E3364D3}" presName="hierChild3" presStyleCnt="0"/>
      <dgm:spPr/>
    </dgm:pt>
    <dgm:pt modelId="{160D713B-4B50-4313-B94E-AAA748F09DAC}" type="pres">
      <dgm:prSet presAssocID="{9716FCE5-6C9A-41C4-9D7C-2DE83B4FD84F}" presName="Name19" presStyleLbl="parChTrans1D2" presStyleIdx="1" presStyleCnt="2"/>
      <dgm:spPr/>
    </dgm:pt>
    <dgm:pt modelId="{DE919AD5-8C39-423D-B4CC-F23047FD4CC0}" type="pres">
      <dgm:prSet presAssocID="{677453F4-F559-4C8D-AF6F-7024FE46C6CA}" presName="Name21" presStyleCnt="0"/>
      <dgm:spPr/>
    </dgm:pt>
    <dgm:pt modelId="{2995DFC9-909E-4A34-BCF3-10518F708B36}" type="pres">
      <dgm:prSet presAssocID="{677453F4-F559-4C8D-AF6F-7024FE46C6CA}" presName="level2Shape" presStyleLbl="node2" presStyleIdx="1" presStyleCnt="2" custLinFactNeighborX="-8610"/>
      <dgm:spPr/>
    </dgm:pt>
    <dgm:pt modelId="{94B1C378-E0F5-483E-A93F-24ADA0BBAD55}" type="pres">
      <dgm:prSet presAssocID="{677453F4-F559-4C8D-AF6F-7024FE46C6CA}" presName="hierChild3" presStyleCnt="0"/>
      <dgm:spPr/>
    </dgm:pt>
    <dgm:pt modelId="{D5A8F10E-87DD-436E-93BD-043F51B7F8C9}" type="pres">
      <dgm:prSet presAssocID="{0A9FF795-50FF-4EF6-B9F1-4D3A064C5B8B}" presName="bgShapesFlow" presStyleCnt="0"/>
      <dgm:spPr/>
    </dgm:pt>
  </dgm:ptLst>
  <dgm:cxnLst>
    <dgm:cxn modelId="{2B95D503-EBAE-401B-AEFA-85DF9E1055D9}" srcId="{F969CF04-28F2-468B-9F75-90E6C4C8847C}" destId="{F3D70C6D-887E-49D6-A6BF-1C9BFE94DB05}" srcOrd="1" destOrd="0" parTransId="{22CBD711-6251-41AC-9AE7-6B5A344B1A11}" sibTransId="{B7ADAB85-0943-48E2-AA68-ECC82A40D396}"/>
    <dgm:cxn modelId="{BE144E0C-1423-48E5-AA14-3696C4F99962}" type="presOf" srcId="{D31D0BDD-2392-4E59-976E-D7C40101AF81}" destId="{3F26626C-861E-4113-A4EA-0E6A01AEA4EB}" srcOrd="0" destOrd="0" presId="urn:microsoft.com/office/officeart/2005/8/layout/hierarchy6"/>
    <dgm:cxn modelId="{67FE0310-B559-4D7E-B5F5-67191F9120A7}" type="presOf" srcId="{9301A833-8827-4F3A-BED1-F7F953BC4FC4}" destId="{945DD623-FF83-4EBB-85B4-600A0C260791}" srcOrd="0" destOrd="0" presId="urn:microsoft.com/office/officeart/2005/8/layout/hierarchy6"/>
    <dgm:cxn modelId="{25E3E326-CC91-4951-8FAC-972FE2584819}" type="presOf" srcId="{21322691-6A29-48A5-B3B4-29B2A3898692}" destId="{E77AB41B-B37D-44A5-A316-85F5304C9D0A}" srcOrd="0" destOrd="0" presId="urn:microsoft.com/office/officeart/2005/8/layout/hierarchy6"/>
    <dgm:cxn modelId="{BA8B6534-B185-491F-8CC4-0A48AA2E878D}" type="presOf" srcId="{DD349C93-5817-4C20-A814-6EC99E3364D3}" destId="{5D2CA9EE-0EB7-4658-BBF7-35AB5A176CA1}" srcOrd="0" destOrd="0" presId="urn:microsoft.com/office/officeart/2005/8/layout/hierarchy6"/>
    <dgm:cxn modelId="{15501438-B0CB-455C-B57C-F65B3C28537C}" type="presOf" srcId="{9716FCE5-6C9A-41C4-9D7C-2DE83B4FD84F}" destId="{160D713B-4B50-4313-B94E-AAA748F09DAC}" srcOrd="0" destOrd="0" presId="urn:microsoft.com/office/officeart/2005/8/layout/hierarchy6"/>
    <dgm:cxn modelId="{23FBF95F-A8F7-437A-9157-2494AE63B528}" type="presOf" srcId="{0A9FF795-50FF-4EF6-B9F1-4D3A064C5B8B}" destId="{B6A8B284-AE8B-494B-859D-84AF75B56847}" srcOrd="0" destOrd="0" presId="urn:microsoft.com/office/officeart/2005/8/layout/hierarchy6"/>
    <dgm:cxn modelId="{DAADB943-F909-44E6-A9EB-E4B13559C23A}" type="presOf" srcId="{F969CF04-28F2-468B-9F75-90E6C4C8847C}" destId="{A7FA4E55-B001-49A5-9413-AF02AE9316FE}" srcOrd="0" destOrd="0" presId="urn:microsoft.com/office/officeart/2005/8/layout/hierarchy6"/>
    <dgm:cxn modelId="{E2582C65-7BBC-4609-B603-584DAEDED931}" srcId="{BD276606-8E4C-4028-8055-351B06895C3F}" destId="{DD349C93-5817-4C20-A814-6EC99E3364D3}" srcOrd="2" destOrd="0" parTransId="{DAA49A49-4438-4738-9A40-C747A4B16044}" sibTransId="{444B5B25-F05F-43A0-A7C2-4C978C6EB130}"/>
    <dgm:cxn modelId="{537EBC47-101C-4B0E-AA82-B616B38BF480}" type="presOf" srcId="{BD276606-8E4C-4028-8055-351B06895C3F}" destId="{A87D187A-5D9B-4BF0-A7B8-B6A3449D0333}" srcOrd="0" destOrd="0" presId="urn:microsoft.com/office/officeart/2005/8/layout/hierarchy6"/>
    <dgm:cxn modelId="{E2459448-DAE7-4687-BC4C-4E8E9A0CBA8D}" type="presOf" srcId="{22CBD711-6251-41AC-9AE7-6B5A344B1A11}" destId="{B97BC931-FD4D-4582-9C2A-FF86B6ED1CD2}" srcOrd="0" destOrd="0" presId="urn:microsoft.com/office/officeart/2005/8/layout/hierarchy6"/>
    <dgm:cxn modelId="{8B68CD70-33AE-456F-A189-FA8B1A0A9575}" type="presOf" srcId="{DAA49A49-4438-4738-9A40-C747A4B16044}" destId="{9BF8D8D6-5BD0-455D-A62C-1750C817125F}" srcOrd="0" destOrd="0" presId="urn:microsoft.com/office/officeart/2005/8/layout/hierarchy6"/>
    <dgm:cxn modelId="{3B0FC458-945D-4063-B99E-658918D5D99E}" srcId="{F969CF04-28F2-468B-9F75-90E6C4C8847C}" destId="{D31D0BDD-2392-4E59-976E-D7C40101AF81}" srcOrd="0" destOrd="0" parTransId="{076CA4A8-C004-47C8-932A-292B2CEA4D84}" sibTransId="{677774AD-DF49-44C7-9744-4F7BBFA765A1}"/>
    <dgm:cxn modelId="{0B369587-81B1-4AE6-8191-E9ED4A2F9DC6}" type="presOf" srcId="{F3D70C6D-887E-49D6-A6BF-1C9BFE94DB05}" destId="{8FFA4676-61B4-47A5-9D9A-F6BBB19B14FF}" srcOrd="0" destOrd="0" presId="urn:microsoft.com/office/officeart/2005/8/layout/hierarchy6"/>
    <dgm:cxn modelId="{E56AA888-DC7B-4204-841B-AC2D88F6786D}" srcId="{BD276606-8E4C-4028-8055-351B06895C3F}" destId="{83434F66-DE5B-47C4-91C3-F154FF9A452D}" srcOrd="1" destOrd="0" parTransId="{C6CEAF62-A3AD-47F4-9C32-203723CA2F1B}" sibTransId="{16076198-C9A0-4CD5-B95F-52817A0C1369}"/>
    <dgm:cxn modelId="{8C322190-F558-4063-9B7B-4BA7E29B9E86}" type="presOf" srcId="{83434F66-DE5B-47C4-91C3-F154FF9A452D}" destId="{48B96AA4-1E74-44A0-886F-FDAC1FB4A8C7}" srcOrd="0" destOrd="0" presId="urn:microsoft.com/office/officeart/2005/8/layout/hierarchy6"/>
    <dgm:cxn modelId="{E2F9A993-602D-4847-8501-3EB53153729E}" srcId="{BD276606-8E4C-4028-8055-351B06895C3F}" destId="{F969CF04-28F2-468B-9F75-90E6C4C8847C}" srcOrd="0" destOrd="0" parTransId="{21322691-6A29-48A5-B3B4-29B2A3898692}" sibTransId="{7033C577-FBF4-46E9-850C-511790F02166}"/>
    <dgm:cxn modelId="{D3672899-F904-4F15-AAFE-6624773A2623}" srcId="{9301A833-8827-4F3A-BED1-F7F953BC4FC4}" destId="{677453F4-F559-4C8D-AF6F-7024FE46C6CA}" srcOrd="1" destOrd="0" parTransId="{9716FCE5-6C9A-41C4-9D7C-2DE83B4FD84F}" sibTransId="{200C6918-4F45-4F32-9976-5E0D06A15FB7}"/>
    <dgm:cxn modelId="{9548D5A3-7142-4273-9860-54015745F658}" type="presOf" srcId="{5770CB12-F7E5-42ED-8BA3-96F76456357A}" destId="{DC9CD137-1F6B-42AF-AAE8-F0BAACEF9DBA}" srcOrd="0" destOrd="0" presId="urn:microsoft.com/office/officeart/2005/8/layout/hierarchy6"/>
    <dgm:cxn modelId="{81EDDEAC-E4D5-49DB-A24F-5FCB8262FC77}" srcId="{0A9FF795-50FF-4EF6-B9F1-4D3A064C5B8B}" destId="{9301A833-8827-4F3A-BED1-F7F953BC4FC4}" srcOrd="0" destOrd="0" parTransId="{4A385BC1-233F-4699-B5EA-1201A4FA6475}" sibTransId="{86B1DAC2-3195-4318-8CEA-74E060B85E12}"/>
    <dgm:cxn modelId="{4DA305B7-2C04-4432-9F45-01336F2634CF}" type="presOf" srcId="{C6CEAF62-A3AD-47F4-9C32-203723CA2F1B}" destId="{28D70BBA-D583-4AF5-95DE-0350F4614398}" srcOrd="0" destOrd="0" presId="urn:microsoft.com/office/officeart/2005/8/layout/hierarchy6"/>
    <dgm:cxn modelId="{0586F9BA-FDFC-4F02-A9B0-C6352E990596}" srcId="{9301A833-8827-4F3A-BED1-F7F953BC4FC4}" destId="{BD276606-8E4C-4028-8055-351B06895C3F}" srcOrd="0" destOrd="0" parTransId="{5770CB12-F7E5-42ED-8BA3-96F76456357A}" sibTransId="{788A55F2-2D7A-4834-BE3A-94E63AF7CB77}"/>
    <dgm:cxn modelId="{8CD6C3BF-B763-4F55-A26B-719378EECED2}" type="presOf" srcId="{677453F4-F559-4C8D-AF6F-7024FE46C6CA}" destId="{2995DFC9-909E-4A34-BCF3-10518F708B36}" srcOrd="0" destOrd="0" presId="urn:microsoft.com/office/officeart/2005/8/layout/hierarchy6"/>
    <dgm:cxn modelId="{6F6C77ED-9AC6-4CBF-A86E-6B1CB721AAD2}" type="presOf" srcId="{076CA4A8-C004-47C8-932A-292B2CEA4D84}" destId="{964C3914-0D54-46BC-B954-2F6434BDE1D8}" srcOrd="0" destOrd="0" presId="urn:microsoft.com/office/officeart/2005/8/layout/hierarchy6"/>
    <dgm:cxn modelId="{2DD0E459-A7CF-4D17-A493-768B22F59EA1}" type="presParOf" srcId="{B6A8B284-AE8B-494B-859D-84AF75B56847}" destId="{E0D81D30-2878-4E30-93B7-D4CD2E420BF3}" srcOrd="0" destOrd="0" presId="urn:microsoft.com/office/officeart/2005/8/layout/hierarchy6"/>
    <dgm:cxn modelId="{D5BAEF25-0D67-4A5C-B6C1-09CC69950F6A}" type="presParOf" srcId="{E0D81D30-2878-4E30-93B7-D4CD2E420BF3}" destId="{FAE79FCF-3D54-48EA-8A1E-3144A3AD5CAF}" srcOrd="0" destOrd="0" presId="urn:microsoft.com/office/officeart/2005/8/layout/hierarchy6"/>
    <dgm:cxn modelId="{422EA9AD-B030-4F18-8B8A-765730D9E3F8}" type="presParOf" srcId="{FAE79FCF-3D54-48EA-8A1E-3144A3AD5CAF}" destId="{DB61E288-14FA-4231-9F6F-6416D15483E1}" srcOrd="0" destOrd="0" presId="urn:microsoft.com/office/officeart/2005/8/layout/hierarchy6"/>
    <dgm:cxn modelId="{BE843B0B-0C52-42CE-91B6-E05648AD1262}" type="presParOf" srcId="{DB61E288-14FA-4231-9F6F-6416D15483E1}" destId="{945DD623-FF83-4EBB-85B4-600A0C260791}" srcOrd="0" destOrd="0" presId="urn:microsoft.com/office/officeart/2005/8/layout/hierarchy6"/>
    <dgm:cxn modelId="{4D5481EE-1F47-4D6A-8AC9-BE9FEB3FA26B}" type="presParOf" srcId="{DB61E288-14FA-4231-9F6F-6416D15483E1}" destId="{BAA5683D-A801-44C1-B77D-4FFE28F7765E}" srcOrd="1" destOrd="0" presId="urn:microsoft.com/office/officeart/2005/8/layout/hierarchy6"/>
    <dgm:cxn modelId="{CDBD923A-FC07-412D-BE12-B2FA6AF8122E}" type="presParOf" srcId="{BAA5683D-A801-44C1-B77D-4FFE28F7765E}" destId="{DC9CD137-1F6B-42AF-AAE8-F0BAACEF9DBA}" srcOrd="0" destOrd="0" presId="urn:microsoft.com/office/officeart/2005/8/layout/hierarchy6"/>
    <dgm:cxn modelId="{12FD3FAC-CBA5-46F5-AFCF-A90643F82FF0}" type="presParOf" srcId="{BAA5683D-A801-44C1-B77D-4FFE28F7765E}" destId="{380A589D-7386-458F-9EA6-0BAE6445DFC9}" srcOrd="1" destOrd="0" presId="urn:microsoft.com/office/officeart/2005/8/layout/hierarchy6"/>
    <dgm:cxn modelId="{338C1289-AA55-4C71-A109-0078E5D872C0}" type="presParOf" srcId="{380A589D-7386-458F-9EA6-0BAE6445DFC9}" destId="{A87D187A-5D9B-4BF0-A7B8-B6A3449D0333}" srcOrd="0" destOrd="0" presId="urn:microsoft.com/office/officeart/2005/8/layout/hierarchy6"/>
    <dgm:cxn modelId="{3F31588A-EBF2-4505-85A0-60F020D71625}" type="presParOf" srcId="{380A589D-7386-458F-9EA6-0BAE6445DFC9}" destId="{A495D15C-9115-4715-8865-572F606D3C52}" srcOrd="1" destOrd="0" presId="urn:microsoft.com/office/officeart/2005/8/layout/hierarchy6"/>
    <dgm:cxn modelId="{C765456F-650D-42DD-AE8A-AE322A60D7DC}" type="presParOf" srcId="{A495D15C-9115-4715-8865-572F606D3C52}" destId="{E77AB41B-B37D-44A5-A316-85F5304C9D0A}" srcOrd="0" destOrd="0" presId="urn:microsoft.com/office/officeart/2005/8/layout/hierarchy6"/>
    <dgm:cxn modelId="{8F2296DE-7505-4948-815D-60E8C221268A}" type="presParOf" srcId="{A495D15C-9115-4715-8865-572F606D3C52}" destId="{02DD6EA0-CD78-4D5E-B05C-C3B2EF1EE703}" srcOrd="1" destOrd="0" presId="urn:microsoft.com/office/officeart/2005/8/layout/hierarchy6"/>
    <dgm:cxn modelId="{402A5447-CB28-4E0F-A86C-290EBF4766C9}" type="presParOf" srcId="{02DD6EA0-CD78-4D5E-B05C-C3B2EF1EE703}" destId="{A7FA4E55-B001-49A5-9413-AF02AE9316FE}" srcOrd="0" destOrd="0" presId="urn:microsoft.com/office/officeart/2005/8/layout/hierarchy6"/>
    <dgm:cxn modelId="{1E0A762A-D8F7-4155-A2E4-EE0755D0BF87}" type="presParOf" srcId="{02DD6EA0-CD78-4D5E-B05C-C3B2EF1EE703}" destId="{B99B8F8D-5A04-4BC5-97C5-4BC587D78E7E}" srcOrd="1" destOrd="0" presId="urn:microsoft.com/office/officeart/2005/8/layout/hierarchy6"/>
    <dgm:cxn modelId="{9F9ABFA8-9DDD-4026-9A16-DC575EC502B7}" type="presParOf" srcId="{B99B8F8D-5A04-4BC5-97C5-4BC587D78E7E}" destId="{964C3914-0D54-46BC-B954-2F6434BDE1D8}" srcOrd="0" destOrd="0" presId="urn:microsoft.com/office/officeart/2005/8/layout/hierarchy6"/>
    <dgm:cxn modelId="{489E9C3F-1023-491E-85E2-331C17C7EDA1}" type="presParOf" srcId="{B99B8F8D-5A04-4BC5-97C5-4BC587D78E7E}" destId="{AB0F3AB7-0B2F-4393-8D4E-1FCDD34CC12D}" srcOrd="1" destOrd="0" presId="urn:microsoft.com/office/officeart/2005/8/layout/hierarchy6"/>
    <dgm:cxn modelId="{4280BB66-168C-4821-8E09-2F5D6C330013}" type="presParOf" srcId="{AB0F3AB7-0B2F-4393-8D4E-1FCDD34CC12D}" destId="{3F26626C-861E-4113-A4EA-0E6A01AEA4EB}" srcOrd="0" destOrd="0" presId="urn:microsoft.com/office/officeart/2005/8/layout/hierarchy6"/>
    <dgm:cxn modelId="{7FF0484A-0BFC-4604-8159-F76B2FD17DEC}" type="presParOf" srcId="{AB0F3AB7-0B2F-4393-8D4E-1FCDD34CC12D}" destId="{E94BCFD3-EB80-4129-8E3D-9502A8753BCC}" srcOrd="1" destOrd="0" presId="urn:microsoft.com/office/officeart/2005/8/layout/hierarchy6"/>
    <dgm:cxn modelId="{994B498A-F141-4A9E-B46E-353A16DB2670}" type="presParOf" srcId="{B99B8F8D-5A04-4BC5-97C5-4BC587D78E7E}" destId="{B97BC931-FD4D-4582-9C2A-FF86B6ED1CD2}" srcOrd="2" destOrd="0" presId="urn:microsoft.com/office/officeart/2005/8/layout/hierarchy6"/>
    <dgm:cxn modelId="{7AAEEA9C-993F-444B-93F5-3107CFAF61DD}" type="presParOf" srcId="{B99B8F8D-5A04-4BC5-97C5-4BC587D78E7E}" destId="{8FD08D15-AD91-4A36-B452-51D90D2A7DCC}" srcOrd="3" destOrd="0" presId="urn:microsoft.com/office/officeart/2005/8/layout/hierarchy6"/>
    <dgm:cxn modelId="{769BCA28-BA11-488C-8435-BCEE74D4AD8A}" type="presParOf" srcId="{8FD08D15-AD91-4A36-B452-51D90D2A7DCC}" destId="{8FFA4676-61B4-47A5-9D9A-F6BBB19B14FF}" srcOrd="0" destOrd="0" presId="urn:microsoft.com/office/officeart/2005/8/layout/hierarchy6"/>
    <dgm:cxn modelId="{3341C7AF-9BE4-47B6-89C3-F6D08411BE9F}" type="presParOf" srcId="{8FD08D15-AD91-4A36-B452-51D90D2A7DCC}" destId="{48B01070-EE66-4029-AA6D-1BEB6DFF306F}" srcOrd="1" destOrd="0" presId="urn:microsoft.com/office/officeart/2005/8/layout/hierarchy6"/>
    <dgm:cxn modelId="{86A44886-CD8A-4164-9722-2D2C44E281BA}" type="presParOf" srcId="{A495D15C-9115-4715-8865-572F606D3C52}" destId="{28D70BBA-D583-4AF5-95DE-0350F4614398}" srcOrd="2" destOrd="0" presId="urn:microsoft.com/office/officeart/2005/8/layout/hierarchy6"/>
    <dgm:cxn modelId="{0CA33539-9B54-4D0E-B7CB-23A6B47B1546}" type="presParOf" srcId="{A495D15C-9115-4715-8865-572F606D3C52}" destId="{E56EABEE-62C2-481B-ACBC-01922C103654}" srcOrd="3" destOrd="0" presId="urn:microsoft.com/office/officeart/2005/8/layout/hierarchy6"/>
    <dgm:cxn modelId="{72D10FEA-A118-4141-BDF0-8688671186CE}" type="presParOf" srcId="{E56EABEE-62C2-481B-ACBC-01922C103654}" destId="{48B96AA4-1E74-44A0-886F-FDAC1FB4A8C7}" srcOrd="0" destOrd="0" presId="urn:microsoft.com/office/officeart/2005/8/layout/hierarchy6"/>
    <dgm:cxn modelId="{0B440449-87C0-4936-95F5-FF921D2BD7AD}" type="presParOf" srcId="{E56EABEE-62C2-481B-ACBC-01922C103654}" destId="{27E9DE1E-C8F5-46A8-B43D-52B61E4B8B0A}" srcOrd="1" destOrd="0" presId="urn:microsoft.com/office/officeart/2005/8/layout/hierarchy6"/>
    <dgm:cxn modelId="{17272C6A-7822-41B5-A74B-215431F2C64B}" type="presParOf" srcId="{A495D15C-9115-4715-8865-572F606D3C52}" destId="{9BF8D8D6-5BD0-455D-A62C-1750C817125F}" srcOrd="4" destOrd="0" presId="urn:microsoft.com/office/officeart/2005/8/layout/hierarchy6"/>
    <dgm:cxn modelId="{D880DA8D-78DF-4916-8245-E8195EDB9A10}" type="presParOf" srcId="{A495D15C-9115-4715-8865-572F606D3C52}" destId="{B08745FD-CE2F-4836-B282-870F7EEB043F}" srcOrd="5" destOrd="0" presId="urn:microsoft.com/office/officeart/2005/8/layout/hierarchy6"/>
    <dgm:cxn modelId="{3064553C-A511-4580-9BC7-54B2DB92B883}" type="presParOf" srcId="{B08745FD-CE2F-4836-B282-870F7EEB043F}" destId="{5D2CA9EE-0EB7-4658-BBF7-35AB5A176CA1}" srcOrd="0" destOrd="0" presId="urn:microsoft.com/office/officeart/2005/8/layout/hierarchy6"/>
    <dgm:cxn modelId="{E0334DB6-979D-4133-9E2D-CF8D4461F18D}" type="presParOf" srcId="{B08745FD-CE2F-4836-B282-870F7EEB043F}" destId="{0DFF9C27-2E09-48CC-98EC-D916E5113C16}" srcOrd="1" destOrd="0" presId="urn:microsoft.com/office/officeart/2005/8/layout/hierarchy6"/>
    <dgm:cxn modelId="{429309F1-A8EC-4A41-83A5-371F0B3DC288}" type="presParOf" srcId="{BAA5683D-A801-44C1-B77D-4FFE28F7765E}" destId="{160D713B-4B50-4313-B94E-AAA748F09DAC}" srcOrd="2" destOrd="0" presId="urn:microsoft.com/office/officeart/2005/8/layout/hierarchy6"/>
    <dgm:cxn modelId="{4484FB33-2BB8-461E-8B70-CFD7AA4DD092}" type="presParOf" srcId="{BAA5683D-A801-44C1-B77D-4FFE28F7765E}" destId="{DE919AD5-8C39-423D-B4CC-F23047FD4CC0}" srcOrd="3" destOrd="0" presId="urn:microsoft.com/office/officeart/2005/8/layout/hierarchy6"/>
    <dgm:cxn modelId="{E28E8977-00ED-4EB8-BF30-A6BD24B69358}" type="presParOf" srcId="{DE919AD5-8C39-423D-B4CC-F23047FD4CC0}" destId="{2995DFC9-909E-4A34-BCF3-10518F708B36}" srcOrd="0" destOrd="0" presId="urn:microsoft.com/office/officeart/2005/8/layout/hierarchy6"/>
    <dgm:cxn modelId="{0B7671A2-338E-4DA0-BE90-598776511F07}" type="presParOf" srcId="{DE919AD5-8C39-423D-B4CC-F23047FD4CC0}" destId="{94B1C378-E0F5-483E-A93F-24ADA0BBAD55}" srcOrd="1" destOrd="0" presId="urn:microsoft.com/office/officeart/2005/8/layout/hierarchy6"/>
    <dgm:cxn modelId="{89412DEA-207B-44AC-82A6-3266F0D7A736}" type="presParOf" srcId="{B6A8B284-AE8B-494B-859D-84AF75B56847}" destId="{D5A8F10E-87DD-436E-93BD-043F51B7F8C9}"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5DD623-FF83-4EBB-85B4-600A0C260791}">
      <dsp:nvSpPr>
        <dsp:cNvPr id="0" name=""/>
        <dsp:cNvSpPr/>
      </dsp:nvSpPr>
      <dsp:spPr>
        <a:xfrm>
          <a:off x="4927575" y="721"/>
          <a:ext cx="600977" cy="400651"/>
        </a:xfrm>
        <a:prstGeom prst="roundRect">
          <a:avLst>
            <a:gd name="adj" fmla="val 10000"/>
          </a:avLst>
        </a:prstGeom>
        <a:solidFill>
          <a:srgbClr val="008CA8">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solidFill>
              <a:latin typeface="Arial"/>
              <a:ea typeface="+mn-ea"/>
              <a:cs typeface="+mn-cs"/>
            </a:rPr>
            <a:t>project.prj</a:t>
          </a:r>
        </a:p>
      </dsp:txBody>
      <dsp:txXfrm>
        <a:off x="4939310" y="12456"/>
        <a:ext cx="577507" cy="377181"/>
      </dsp:txXfrm>
    </dsp:sp>
    <dsp:sp modelId="{DC9CD137-1F6B-42AF-AAE8-F0BAACEF9DBA}">
      <dsp:nvSpPr>
        <dsp:cNvPr id="0" name=""/>
        <dsp:cNvSpPr/>
      </dsp:nvSpPr>
      <dsp:spPr>
        <a:xfrm>
          <a:off x="4837429" y="401373"/>
          <a:ext cx="390635" cy="160260"/>
        </a:xfrm>
        <a:custGeom>
          <a:avLst/>
          <a:gdLst/>
          <a:ahLst/>
          <a:cxnLst/>
          <a:rect l="0" t="0" r="0" b="0"/>
          <a:pathLst>
            <a:path>
              <a:moveTo>
                <a:pt x="390635" y="0"/>
              </a:moveTo>
              <a:lnTo>
                <a:pt x="390635" y="80130"/>
              </a:lnTo>
              <a:lnTo>
                <a:pt x="0" y="80130"/>
              </a:lnTo>
              <a:lnTo>
                <a:pt x="0" y="160260"/>
              </a:lnTo>
            </a:path>
          </a:pathLst>
        </a:custGeom>
        <a:noFill/>
        <a:ln w="25400" cap="flat" cmpd="sng" algn="ctr">
          <a:solidFill>
            <a:srgbClr val="B20838">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A87D187A-5D9B-4BF0-A7B8-B6A3449D0333}">
      <dsp:nvSpPr>
        <dsp:cNvPr id="0" name=""/>
        <dsp:cNvSpPr/>
      </dsp:nvSpPr>
      <dsp:spPr>
        <a:xfrm>
          <a:off x="4536940" y="561633"/>
          <a:ext cx="600977" cy="400651"/>
        </a:xfrm>
        <a:prstGeom prst="roundRect">
          <a:avLst>
            <a:gd name="adj" fmla="val 10000"/>
          </a:avLst>
        </a:prstGeom>
        <a:solidFill>
          <a:srgbClr val="B20838">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solidFill>
              <a:latin typeface="Arial"/>
              <a:ea typeface="+mn-ea"/>
              <a:cs typeface="+mn-cs"/>
            </a:rPr>
            <a:t>solution1</a:t>
          </a:r>
        </a:p>
      </dsp:txBody>
      <dsp:txXfrm>
        <a:off x="4548675" y="573368"/>
        <a:ext cx="577507" cy="377181"/>
      </dsp:txXfrm>
    </dsp:sp>
    <dsp:sp modelId="{E77AB41B-B37D-44A5-A316-85F5304C9D0A}">
      <dsp:nvSpPr>
        <dsp:cNvPr id="0" name=""/>
        <dsp:cNvSpPr/>
      </dsp:nvSpPr>
      <dsp:spPr>
        <a:xfrm>
          <a:off x="4056158" y="962285"/>
          <a:ext cx="781270" cy="160260"/>
        </a:xfrm>
        <a:custGeom>
          <a:avLst/>
          <a:gdLst/>
          <a:ahLst/>
          <a:cxnLst/>
          <a:rect l="0" t="0" r="0" b="0"/>
          <a:pathLst>
            <a:path>
              <a:moveTo>
                <a:pt x="781270" y="0"/>
              </a:moveTo>
              <a:lnTo>
                <a:pt x="781270" y="80130"/>
              </a:lnTo>
              <a:lnTo>
                <a:pt x="0" y="80130"/>
              </a:lnTo>
              <a:lnTo>
                <a:pt x="0" y="160260"/>
              </a:lnTo>
            </a:path>
          </a:pathLst>
        </a:custGeom>
        <a:noFill/>
        <a:ln w="25400" cap="flat" cmpd="sng" algn="ctr">
          <a:solidFill>
            <a:srgbClr val="6D7076">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A7FA4E55-B001-49A5-9413-AF02AE9316FE}">
      <dsp:nvSpPr>
        <dsp:cNvPr id="0" name=""/>
        <dsp:cNvSpPr/>
      </dsp:nvSpPr>
      <dsp:spPr>
        <a:xfrm>
          <a:off x="3755669" y="1122546"/>
          <a:ext cx="600977" cy="400651"/>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solidFill>
              <a:latin typeface="Arial"/>
              <a:ea typeface="+mn-ea"/>
              <a:cs typeface="+mn-cs"/>
            </a:rPr>
            <a:t>impl</a:t>
          </a:r>
        </a:p>
      </dsp:txBody>
      <dsp:txXfrm>
        <a:off x="3767404" y="1134281"/>
        <a:ext cx="577507" cy="377181"/>
      </dsp:txXfrm>
    </dsp:sp>
    <dsp:sp modelId="{CCA63584-0400-4A03-A45D-FB3A04849D2A}">
      <dsp:nvSpPr>
        <dsp:cNvPr id="0" name=""/>
        <dsp:cNvSpPr/>
      </dsp:nvSpPr>
      <dsp:spPr>
        <a:xfrm>
          <a:off x="2884251" y="1523198"/>
          <a:ext cx="1171906" cy="160260"/>
        </a:xfrm>
        <a:custGeom>
          <a:avLst/>
          <a:gdLst/>
          <a:ahLst/>
          <a:cxnLst/>
          <a:rect l="0" t="0" r="0" b="0"/>
          <a:pathLst>
            <a:path>
              <a:moveTo>
                <a:pt x="1171906" y="0"/>
              </a:moveTo>
              <a:lnTo>
                <a:pt x="1171906" y="80130"/>
              </a:lnTo>
              <a:lnTo>
                <a:pt x="0" y="80130"/>
              </a:lnTo>
              <a:lnTo>
                <a:pt x="0" y="160260"/>
              </a:lnTo>
            </a:path>
          </a:pathLst>
        </a:custGeom>
        <a:noFill/>
        <a:ln w="25400" cap="flat" cmpd="sng" algn="ctr">
          <a:solidFill>
            <a:srgbClr val="3F3F3F">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CA6A8219-FFFD-450A-A89A-2DD0A5E2EDE7}">
      <dsp:nvSpPr>
        <dsp:cNvPr id="0" name=""/>
        <dsp:cNvSpPr/>
      </dsp:nvSpPr>
      <dsp:spPr>
        <a:xfrm>
          <a:off x="2583762" y="1683458"/>
          <a:ext cx="600977" cy="400651"/>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solidFill>
              <a:latin typeface="Arial"/>
              <a:ea typeface="+mn-ea"/>
              <a:cs typeface="+mn-cs"/>
            </a:rPr>
            <a:t>verilog</a:t>
          </a:r>
        </a:p>
      </dsp:txBody>
      <dsp:txXfrm>
        <a:off x="2595497" y="1695193"/>
        <a:ext cx="577507" cy="377181"/>
      </dsp:txXfrm>
    </dsp:sp>
    <dsp:sp modelId="{BEDFEECD-A03D-4CBC-85AB-698C89FB1F33}">
      <dsp:nvSpPr>
        <dsp:cNvPr id="0" name=""/>
        <dsp:cNvSpPr/>
      </dsp:nvSpPr>
      <dsp:spPr>
        <a:xfrm>
          <a:off x="3665522" y="1523198"/>
          <a:ext cx="390635" cy="160260"/>
        </a:xfrm>
        <a:custGeom>
          <a:avLst/>
          <a:gdLst/>
          <a:ahLst/>
          <a:cxnLst/>
          <a:rect l="0" t="0" r="0" b="0"/>
          <a:pathLst>
            <a:path>
              <a:moveTo>
                <a:pt x="390635" y="0"/>
              </a:moveTo>
              <a:lnTo>
                <a:pt x="390635" y="80130"/>
              </a:lnTo>
              <a:lnTo>
                <a:pt x="0" y="80130"/>
              </a:lnTo>
              <a:lnTo>
                <a:pt x="0" y="160260"/>
              </a:lnTo>
            </a:path>
          </a:pathLst>
        </a:custGeom>
        <a:noFill/>
        <a:ln w="25400" cap="flat" cmpd="sng" algn="ctr">
          <a:solidFill>
            <a:srgbClr val="3F3F3F">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50CF9B81-9A75-48FB-88E0-D146CB6ACF6A}">
      <dsp:nvSpPr>
        <dsp:cNvPr id="0" name=""/>
        <dsp:cNvSpPr/>
      </dsp:nvSpPr>
      <dsp:spPr>
        <a:xfrm>
          <a:off x="3365033" y="1683458"/>
          <a:ext cx="600977" cy="400651"/>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err="1">
              <a:solidFill>
                <a:srgbClr val="FFFFFF"/>
              </a:solidFill>
              <a:latin typeface="Arial"/>
              <a:ea typeface="+mn-ea"/>
              <a:cs typeface="+mn-cs"/>
            </a:rPr>
            <a:t>vhdl</a:t>
          </a:r>
          <a:endParaRPr lang="en-US" sz="900" kern="1200" dirty="0">
            <a:solidFill>
              <a:srgbClr val="FFFFFF"/>
            </a:solidFill>
            <a:latin typeface="Arial"/>
            <a:ea typeface="+mn-ea"/>
            <a:cs typeface="+mn-cs"/>
          </a:endParaRPr>
        </a:p>
      </dsp:txBody>
      <dsp:txXfrm>
        <a:off x="3376768" y="1695193"/>
        <a:ext cx="577507" cy="377181"/>
      </dsp:txXfrm>
    </dsp:sp>
    <dsp:sp modelId="{964C3914-0D54-46BC-B954-2F6434BDE1D8}">
      <dsp:nvSpPr>
        <dsp:cNvPr id="0" name=""/>
        <dsp:cNvSpPr/>
      </dsp:nvSpPr>
      <dsp:spPr>
        <a:xfrm>
          <a:off x="4056158" y="1523198"/>
          <a:ext cx="390635" cy="160260"/>
        </a:xfrm>
        <a:custGeom>
          <a:avLst/>
          <a:gdLst/>
          <a:ahLst/>
          <a:cxnLst/>
          <a:rect l="0" t="0" r="0" b="0"/>
          <a:pathLst>
            <a:path>
              <a:moveTo>
                <a:pt x="0" y="0"/>
              </a:moveTo>
              <a:lnTo>
                <a:pt x="0" y="80130"/>
              </a:lnTo>
              <a:lnTo>
                <a:pt x="390635" y="80130"/>
              </a:lnTo>
              <a:lnTo>
                <a:pt x="390635" y="160260"/>
              </a:lnTo>
            </a:path>
          </a:pathLst>
        </a:custGeom>
        <a:noFill/>
        <a:ln w="25400" cap="flat" cmpd="sng" algn="ctr">
          <a:solidFill>
            <a:srgbClr val="3F3F3F">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3F26626C-861E-4113-A4EA-0E6A01AEA4EB}">
      <dsp:nvSpPr>
        <dsp:cNvPr id="0" name=""/>
        <dsp:cNvSpPr/>
      </dsp:nvSpPr>
      <dsp:spPr>
        <a:xfrm>
          <a:off x="4146304" y="1683458"/>
          <a:ext cx="600977" cy="400651"/>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err="1">
              <a:solidFill>
                <a:srgbClr val="FFFFFF"/>
              </a:solidFill>
              <a:latin typeface="Arial"/>
              <a:ea typeface="+mn-ea"/>
              <a:cs typeface="+mn-cs"/>
            </a:rPr>
            <a:t>ip</a:t>
          </a:r>
          <a:endParaRPr lang="en-US" sz="900" kern="1200" dirty="0">
            <a:solidFill>
              <a:srgbClr val="FFFFFF"/>
            </a:solidFill>
            <a:latin typeface="Arial"/>
            <a:ea typeface="+mn-ea"/>
            <a:cs typeface="+mn-cs"/>
          </a:endParaRPr>
        </a:p>
      </dsp:txBody>
      <dsp:txXfrm>
        <a:off x="4158039" y="1695193"/>
        <a:ext cx="577507" cy="377181"/>
      </dsp:txXfrm>
    </dsp:sp>
    <dsp:sp modelId="{B97BC931-FD4D-4582-9C2A-FF86B6ED1CD2}">
      <dsp:nvSpPr>
        <dsp:cNvPr id="0" name=""/>
        <dsp:cNvSpPr/>
      </dsp:nvSpPr>
      <dsp:spPr>
        <a:xfrm>
          <a:off x="4056158" y="1523198"/>
          <a:ext cx="1171906" cy="160260"/>
        </a:xfrm>
        <a:custGeom>
          <a:avLst/>
          <a:gdLst/>
          <a:ahLst/>
          <a:cxnLst/>
          <a:rect l="0" t="0" r="0" b="0"/>
          <a:pathLst>
            <a:path>
              <a:moveTo>
                <a:pt x="0" y="0"/>
              </a:moveTo>
              <a:lnTo>
                <a:pt x="0" y="80130"/>
              </a:lnTo>
              <a:lnTo>
                <a:pt x="1171906" y="80130"/>
              </a:lnTo>
              <a:lnTo>
                <a:pt x="1171906" y="160260"/>
              </a:lnTo>
            </a:path>
          </a:pathLst>
        </a:custGeom>
        <a:noFill/>
        <a:ln w="25400" cap="flat" cmpd="sng" algn="ctr">
          <a:solidFill>
            <a:srgbClr val="3F3F3F">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8FFA4676-61B4-47A5-9D9A-F6BBB19B14FF}">
      <dsp:nvSpPr>
        <dsp:cNvPr id="0" name=""/>
        <dsp:cNvSpPr/>
      </dsp:nvSpPr>
      <dsp:spPr>
        <a:xfrm>
          <a:off x="4927575" y="1683458"/>
          <a:ext cx="600977" cy="400651"/>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err="1">
              <a:solidFill>
                <a:srgbClr val="FFFFFF"/>
              </a:solidFill>
              <a:latin typeface="Arial"/>
              <a:ea typeface="+mn-ea"/>
              <a:cs typeface="+mn-cs"/>
            </a:rPr>
            <a:t>sysgen</a:t>
          </a:r>
          <a:endParaRPr lang="en-US" sz="900" kern="1200" dirty="0">
            <a:solidFill>
              <a:srgbClr val="FFFFFF"/>
            </a:solidFill>
            <a:latin typeface="Arial"/>
            <a:ea typeface="+mn-ea"/>
            <a:cs typeface="+mn-cs"/>
          </a:endParaRPr>
        </a:p>
      </dsp:txBody>
      <dsp:txXfrm>
        <a:off x="4939310" y="1695193"/>
        <a:ext cx="577507" cy="377181"/>
      </dsp:txXfrm>
    </dsp:sp>
    <dsp:sp modelId="{28D70BBA-D583-4AF5-95DE-0350F4614398}">
      <dsp:nvSpPr>
        <dsp:cNvPr id="0" name=""/>
        <dsp:cNvSpPr/>
      </dsp:nvSpPr>
      <dsp:spPr>
        <a:xfrm>
          <a:off x="4791709" y="962285"/>
          <a:ext cx="91440" cy="160260"/>
        </a:xfrm>
        <a:custGeom>
          <a:avLst/>
          <a:gdLst/>
          <a:ahLst/>
          <a:cxnLst/>
          <a:rect l="0" t="0" r="0" b="0"/>
          <a:pathLst>
            <a:path>
              <a:moveTo>
                <a:pt x="45720" y="0"/>
              </a:moveTo>
              <a:lnTo>
                <a:pt x="45720" y="160260"/>
              </a:lnTo>
            </a:path>
          </a:pathLst>
        </a:custGeom>
        <a:noFill/>
        <a:ln w="25400" cap="flat" cmpd="sng" algn="ctr">
          <a:solidFill>
            <a:srgbClr val="6D7076">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48B96AA4-1E74-44A0-886F-FDAC1FB4A8C7}">
      <dsp:nvSpPr>
        <dsp:cNvPr id="0" name=""/>
        <dsp:cNvSpPr/>
      </dsp:nvSpPr>
      <dsp:spPr>
        <a:xfrm>
          <a:off x="4536940" y="1122546"/>
          <a:ext cx="600977" cy="400651"/>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err="1">
              <a:solidFill>
                <a:srgbClr val="FFFFFF"/>
              </a:solidFill>
              <a:latin typeface="Arial"/>
              <a:ea typeface="+mn-ea"/>
              <a:cs typeface="+mn-cs"/>
            </a:rPr>
            <a:t>syn</a:t>
          </a:r>
          <a:endParaRPr lang="en-US" sz="900" kern="1200" dirty="0">
            <a:solidFill>
              <a:srgbClr val="FFFFFF"/>
            </a:solidFill>
            <a:latin typeface="Arial"/>
            <a:ea typeface="+mn-ea"/>
            <a:cs typeface="+mn-cs"/>
          </a:endParaRPr>
        </a:p>
      </dsp:txBody>
      <dsp:txXfrm>
        <a:off x="4548675" y="1134281"/>
        <a:ext cx="577507" cy="377181"/>
      </dsp:txXfrm>
    </dsp:sp>
    <dsp:sp modelId="{9BF8D8D6-5BD0-455D-A62C-1750C817125F}">
      <dsp:nvSpPr>
        <dsp:cNvPr id="0" name=""/>
        <dsp:cNvSpPr/>
      </dsp:nvSpPr>
      <dsp:spPr>
        <a:xfrm>
          <a:off x="4837429" y="962285"/>
          <a:ext cx="781270" cy="160260"/>
        </a:xfrm>
        <a:custGeom>
          <a:avLst/>
          <a:gdLst/>
          <a:ahLst/>
          <a:cxnLst/>
          <a:rect l="0" t="0" r="0" b="0"/>
          <a:pathLst>
            <a:path>
              <a:moveTo>
                <a:pt x="0" y="0"/>
              </a:moveTo>
              <a:lnTo>
                <a:pt x="0" y="80130"/>
              </a:lnTo>
              <a:lnTo>
                <a:pt x="781270" y="80130"/>
              </a:lnTo>
              <a:lnTo>
                <a:pt x="781270" y="160260"/>
              </a:lnTo>
            </a:path>
          </a:pathLst>
        </a:custGeom>
        <a:noFill/>
        <a:ln w="25400" cap="flat" cmpd="sng" algn="ctr">
          <a:solidFill>
            <a:srgbClr val="6D7076">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5D2CA9EE-0EB7-4658-BBF7-35AB5A176CA1}">
      <dsp:nvSpPr>
        <dsp:cNvPr id="0" name=""/>
        <dsp:cNvSpPr/>
      </dsp:nvSpPr>
      <dsp:spPr>
        <a:xfrm>
          <a:off x="5318211" y="1122546"/>
          <a:ext cx="600977" cy="400651"/>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solidFill>
              <a:latin typeface="Arial"/>
              <a:ea typeface="+mn-ea"/>
              <a:cs typeface="+mn-cs"/>
            </a:rPr>
            <a:t>sim</a:t>
          </a:r>
        </a:p>
      </dsp:txBody>
      <dsp:txXfrm>
        <a:off x="5329946" y="1134281"/>
        <a:ext cx="577507" cy="377181"/>
      </dsp:txXfrm>
    </dsp:sp>
    <dsp:sp modelId="{160D713B-4B50-4313-B94E-AAA748F09DAC}">
      <dsp:nvSpPr>
        <dsp:cNvPr id="0" name=""/>
        <dsp:cNvSpPr/>
      </dsp:nvSpPr>
      <dsp:spPr>
        <a:xfrm>
          <a:off x="5228064" y="401373"/>
          <a:ext cx="390635" cy="160260"/>
        </a:xfrm>
        <a:custGeom>
          <a:avLst/>
          <a:gdLst/>
          <a:ahLst/>
          <a:cxnLst/>
          <a:rect l="0" t="0" r="0" b="0"/>
          <a:pathLst>
            <a:path>
              <a:moveTo>
                <a:pt x="0" y="0"/>
              </a:moveTo>
              <a:lnTo>
                <a:pt x="0" y="80130"/>
              </a:lnTo>
              <a:lnTo>
                <a:pt x="390635" y="80130"/>
              </a:lnTo>
              <a:lnTo>
                <a:pt x="390635" y="160260"/>
              </a:lnTo>
            </a:path>
          </a:pathLst>
        </a:custGeom>
        <a:noFill/>
        <a:ln w="25400" cap="flat" cmpd="sng" algn="ctr">
          <a:solidFill>
            <a:srgbClr val="B20838">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2995DFC9-909E-4A34-BCF3-10518F708B36}">
      <dsp:nvSpPr>
        <dsp:cNvPr id="0" name=""/>
        <dsp:cNvSpPr/>
      </dsp:nvSpPr>
      <dsp:spPr>
        <a:xfrm>
          <a:off x="5318211" y="561633"/>
          <a:ext cx="600977" cy="400651"/>
        </a:xfrm>
        <a:prstGeom prst="roundRect">
          <a:avLst>
            <a:gd name="adj" fmla="val 10000"/>
          </a:avLst>
        </a:prstGeom>
        <a:solidFill>
          <a:srgbClr val="B20838">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err="1">
              <a:solidFill>
                <a:srgbClr val="FFFFFF"/>
              </a:solidFill>
              <a:latin typeface="Arial"/>
              <a:ea typeface="+mn-ea"/>
              <a:cs typeface="+mn-cs"/>
            </a:rPr>
            <a:t>solutionN</a:t>
          </a:r>
          <a:endParaRPr lang="en-US" sz="900" kern="1200" dirty="0">
            <a:solidFill>
              <a:srgbClr val="FFFFFF"/>
            </a:solidFill>
            <a:latin typeface="Arial"/>
            <a:ea typeface="+mn-ea"/>
            <a:cs typeface="+mn-cs"/>
          </a:endParaRPr>
        </a:p>
      </dsp:txBody>
      <dsp:txXfrm>
        <a:off x="5329946" y="573368"/>
        <a:ext cx="577507" cy="3771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5DD623-FF83-4EBB-85B4-600A0C260791}">
      <dsp:nvSpPr>
        <dsp:cNvPr id="0" name=""/>
        <dsp:cNvSpPr/>
      </dsp:nvSpPr>
      <dsp:spPr>
        <a:xfrm>
          <a:off x="4280590" y="1372"/>
          <a:ext cx="774689" cy="516459"/>
        </a:xfrm>
        <a:prstGeom prst="roundRect">
          <a:avLst>
            <a:gd name="adj" fmla="val 10000"/>
          </a:avLst>
        </a:prstGeom>
        <a:solidFill>
          <a:srgbClr val="008CA8">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solidFill>
                <a:srgbClr val="FFFFFF"/>
              </a:solidFill>
              <a:latin typeface="Arial"/>
              <a:ea typeface="+mn-ea"/>
              <a:cs typeface="+mn-cs"/>
            </a:rPr>
            <a:t>project.prj</a:t>
          </a:r>
        </a:p>
      </dsp:txBody>
      <dsp:txXfrm>
        <a:off x="4295717" y="16499"/>
        <a:ext cx="744435" cy="486205"/>
      </dsp:txXfrm>
    </dsp:sp>
    <dsp:sp modelId="{DC9CD137-1F6B-42AF-AAE8-F0BAACEF9DBA}">
      <dsp:nvSpPr>
        <dsp:cNvPr id="0" name=""/>
        <dsp:cNvSpPr/>
      </dsp:nvSpPr>
      <dsp:spPr>
        <a:xfrm>
          <a:off x="4164387" y="517832"/>
          <a:ext cx="503548" cy="206583"/>
        </a:xfrm>
        <a:custGeom>
          <a:avLst/>
          <a:gdLst/>
          <a:ahLst/>
          <a:cxnLst/>
          <a:rect l="0" t="0" r="0" b="0"/>
          <a:pathLst>
            <a:path>
              <a:moveTo>
                <a:pt x="503548" y="0"/>
              </a:moveTo>
              <a:lnTo>
                <a:pt x="503548" y="103291"/>
              </a:lnTo>
              <a:lnTo>
                <a:pt x="0" y="103291"/>
              </a:lnTo>
              <a:lnTo>
                <a:pt x="0" y="206583"/>
              </a:lnTo>
            </a:path>
          </a:pathLst>
        </a:custGeom>
        <a:noFill/>
        <a:ln w="25400" cap="flat" cmpd="sng" algn="ctr">
          <a:solidFill>
            <a:srgbClr val="B20838">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A87D187A-5D9B-4BF0-A7B8-B6A3449D0333}">
      <dsp:nvSpPr>
        <dsp:cNvPr id="0" name=""/>
        <dsp:cNvSpPr/>
      </dsp:nvSpPr>
      <dsp:spPr>
        <a:xfrm>
          <a:off x="3777042" y="724416"/>
          <a:ext cx="774689" cy="516459"/>
        </a:xfrm>
        <a:prstGeom prst="roundRect">
          <a:avLst>
            <a:gd name="adj" fmla="val 10000"/>
          </a:avLst>
        </a:prstGeom>
        <a:solidFill>
          <a:srgbClr val="B20838">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solidFill>
                <a:srgbClr val="FFFFFF"/>
              </a:solidFill>
              <a:latin typeface="Arial"/>
              <a:ea typeface="+mn-ea"/>
              <a:cs typeface="+mn-cs"/>
            </a:rPr>
            <a:t>solution1</a:t>
          </a:r>
        </a:p>
      </dsp:txBody>
      <dsp:txXfrm>
        <a:off x="3792169" y="739543"/>
        <a:ext cx="744435" cy="486205"/>
      </dsp:txXfrm>
    </dsp:sp>
    <dsp:sp modelId="{E77AB41B-B37D-44A5-A316-85F5304C9D0A}">
      <dsp:nvSpPr>
        <dsp:cNvPr id="0" name=""/>
        <dsp:cNvSpPr/>
      </dsp:nvSpPr>
      <dsp:spPr>
        <a:xfrm>
          <a:off x="3157290" y="1240876"/>
          <a:ext cx="1007096" cy="206583"/>
        </a:xfrm>
        <a:custGeom>
          <a:avLst/>
          <a:gdLst/>
          <a:ahLst/>
          <a:cxnLst/>
          <a:rect l="0" t="0" r="0" b="0"/>
          <a:pathLst>
            <a:path>
              <a:moveTo>
                <a:pt x="1007096" y="0"/>
              </a:moveTo>
              <a:lnTo>
                <a:pt x="1007096" y="103291"/>
              </a:lnTo>
              <a:lnTo>
                <a:pt x="0" y="103291"/>
              </a:lnTo>
              <a:lnTo>
                <a:pt x="0" y="206583"/>
              </a:lnTo>
            </a:path>
          </a:pathLst>
        </a:custGeom>
        <a:noFill/>
        <a:ln w="25400" cap="flat" cmpd="sng" algn="ctr">
          <a:solidFill>
            <a:srgbClr val="6D7076">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A7FA4E55-B001-49A5-9413-AF02AE9316FE}">
      <dsp:nvSpPr>
        <dsp:cNvPr id="0" name=""/>
        <dsp:cNvSpPr/>
      </dsp:nvSpPr>
      <dsp:spPr>
        <a:xfrm>
          <a:off x="2769945" y="1447459"/>
          <a:ext cx="774689" cy="516459"/>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solidFill>
                <a:srgbClr val="FFFFFF"/>
              </a:solidFill>
              <a:latin typeface="Arial"/>
              <a:ea typeface="+mn-ea"/>
              <a:cs typeface="+mn-cs"/>
            </a:rPr>
            <a:t>impl</a:t>
          </a:r>
        </a:p>
      </dsp:txBody>
      <dsp:txXfrm>
        <a:off x="2785072" y="1462586"/>
        <a:ext cx="744435" cy="486205"/>
      </dsp:txXfrm>
    </dsp:sp>
    <dsp:sp modelId="{964C3914-0D54-46BC-B954-2F6434BDE1D8}">
      <dsp:nvSpPr>
        <dsp:cNvPr id="0" name=""/>
        <dsp:cNvSpPr/>
      </dsp:nvSpPr>
      <dsp:spPr>
        <a:xfrm>
          <a:off x="2653742" y="1963919"/>
          <a:ext cx="503548" cy="206583"/>
        </a:xfrm>
        <a:custGeom>
          <a:avLst/>
          <a:gdLst/>
          <a:ahLst/>
          <a:cxnLst/>
          <a:rect l="0" t="0" r="0" b="0"/>
          <a:pathLst>
            <a:path>
              <a:moveTo>
                <a:pt x="503548" y="0"/>
              </a:moveTo>
              <a:lnTo>
                <a:pt x="503548" y="103291"/>
              </a:lnTo>
              <a:lnTo>
                <a:pt x="0" y="103291"/>
              </a:lnTo>
              <a:lnTo>
                <a:pt x="0" y="206583"/>
              </a:lnTo>
            </a:path>
          </a:pathLst>
        </a:custGeom>
        <a:noFill/>
        <a:ln w="25400" cap="flat" cmpd="sng" algn="ctr">
          <a:solidFill>
            <a:srgbClr val="3F3F3F">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3F26626C-861E-4113-A4EA-0E6A01AEA4EB}">
      <dsp:nvSpPr>
        <dsp:cNvPr id="0" name=""/>
        <dsp:cNvSpPr/>
      </dsp:nvSpPr>
      <dsp:spPr>
        <a:xfrm>
          <a:off x="2266397" y="2170503"/>
          <a:ext cx="774689" cy="516459"/>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err="1">
              <a:solidFill>
                <a:srgbClr val="FFFFFF"/>
              </a:solidFill>
              <a:latin typeface="Arial"/>
              <a:ea typeface="+mn-ea"/>
              <a:cs typeface="+mn-cs"/>
            </a:rPr>
            <a:t>ip</a:t>
          </a:r>
          <a:endParaRPr lang="en-US" sz="1100" kern="1200" dirty="0">
            <a:solidFill>
              <a:srgbClr val="FFFFFF"/>
            </a:solidFill>
            <a:latin typeface="Arial"/>
            <a:ea typeface="+mn-ea"/>
            <a:cs typeface="+mn-cs"/>
          </a:endParaRPr>
        </a:p>
      </dsp:txBody>
      <dsp:txXfrm>
        <a:off x="2281524" y="2185630"/>
        <a:ext cx="744435" cy="486205"/>
      </dsp:txXfrm>
    </dsp:sp>
    <dsp:sp modelId="{B97BC931-FD4D-4582-9C2A-FF86B6ED1CD2}">
      <dsp:nvSpPr>
        <dsp:cNvPr id="0" name=""/>
        <dsp:cNvSpPr/>
      </dsp:nvSpPr>
      <dsp:spPr>
        <a:xfrm>
          <a:off x="3157290" y="1963919"/>
          <a:ext cx="503548" cy="206583"/>
        </a:xfrm>
        <a:custGeom>
          <a:avLst/>
          <a:gdLst/>
          <a:ahLst/>
          <a:cxnLst/>
          <a:rect l="0" t="0" r="0" b="0"/>
          <a:pathLst>
            <a:path>
              <a:moveTo>
                <a:pt x="0" y="0"/>
              </a:moveTo>
              <a:lnTo>
                <a:pt x="0" y="103291"/>
              </a:lnTo>
              <a:lnTo>
                <a:pt x="503548" y="103291"/>
              </a:lnTo>
              <a:lnTo>
                <a:pt x="503548" y="206583"/>
              </a:lnTo>
            </a:path>
          </a:pathLst>
        </a:custGeom>
        <a:noFill/>
        <a:ln w="25400" cap="flat" cmpd="sng" algn="ctr">
          <a:solidFill>
            <a:srgbClr val="3F3F3F">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8FFA4676-61B4-47A5-9D9A-F6BBB19B14FF}">
      <dsp:nvSpPr>
        <dsp:cNvPr id="0" name=""/>
        <dsp:cNvSpPr/>
      </dsp:nvSpPr>
      <dsp:spPr>
        <a:xfrm>
          <a:off x="3273493" y="2170503"/>
          <a:ext cx="774689" cy="516459"/>
        </a:xfrm>
        <a:prstGeom prst="roundRect">
          <a:avLst>
            <a:gd name="adj" fmla="val 10000"/>
          </a:avLst>
        </a:prstGeom>
        <a:solidFill>
          <a:srgbClr val="3F3F3F">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err="1">
              <a:solidFill>
                <a:srgbClr val="FFFFFF"/>
              </a:solidFill>
              <a:latin typeface="Arial"/>
              <a:ea typeface="+mn-ea"/>
              <a:cs typeface="+mn-cs"/>
            </a:rPr>
            <a:t>sysgen</a:t>
          </a:r>
          <a:endParaRPr lang="en-US" sz="1100" kern="1200" dirty="0">
            <a:solidFill>
              <a:srgbClr val="FFFFFF"/>
            </a:solidFill>
            <a:latin typeface="Arial"/>
            <a:ea typeface="+mn-ea"/>
            <a:cs typeface="+mn-cs"/>
          </a:endParaRPr>
        </a:p>
      </dsp:txBody>
      <dsp:txXfrm>
        <a:off x="3288620" y="2185630"/>
        <a:ext cx="744435" cy="486205"/>
      </dsp:txXfrm>
    </dsp:sp>
    <dsp:sp modelId="{28D70BBA-D583-4AF5-95DE-0350F4614398}">
      <dsp:nvSpPr>
        <dsp:cNvPr id="0" name=""/>
        <dsp:cNvSpPr/>
      </dsp:nvSpPr>
      <dsp:spPr>
        <a:xfrm>
          <a:off x="4118667" y="1240876"/>
          <a:ext cx="91440" cy="206583"/>
        </a:xfrm>
        <a:custGeom>
          <a:avLst/>
          <a:gdLst/>
          <a:ahLst/>
          <a:cxnLst/>
          <a:rect l="0" t="0" r="0" b="0"/>
          <a:pathLst>
            <a:path>
              <a:moveTo>
                <a:pt x="45720" y="0"/>
              </a:moveTo>
              <a:lnTo>
                <a:pt x="45720" y="206583"/>
              </a:lnTo>
            </a:path>
          </a:pathLst>
        </a:custGeom>
        <a:noFill/>
        <a:ln w="25400" cap="flat" cmpd="sng" algn="ctr">
          <a:solidFill>
            <a:srgbClr val="6D7076">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48B96AA4-1E74-44A0-886F-FDAC1FB4A8C7}">
      <dsp:nvSpPr>
        <dsp:cNvPr id="0" name=""/>
        <dsp:cNvSpPr/>
      </dsp:nvSpPr>
      <dsp:spPr>
        <a:xfrm>
          <a:off x="3777042" y="1447459"/>
          <a:ext cx="774689" cy="516459"/>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err="1">
              <a:solidFill>
                <a:srgbClr val="FFFFFF"/>
              </a:solidFill>
              <a:latin typeface="Arial"/>
              <a:ea typeface="+mn-ea"/>
              <a:cs typeface="+mn-cs"/>
            </a:rPr>
            <a:t>syn</a:t>
          </a:r>
          <a:endParaRPr lang="en-US" sz="1100" kern="1200" dirty="0">
            <a:solidFill>
              <a:srgbClr val="FFFFFF"/>
            </a:solidFill>
            <a:latin typeface="Arial"/>
            <a:ea typeface="+mn-ea"/>
            <a:cs typeface="+mn-cs"/>
          </a:endParaRPr>
        </a:p>
      </dsp:txBody>
      <dsp:txXfrm>
        <a:off x="3792169" y="1462586"/>
        <a:ext cx="744435" cy="486205"/>
      </dsp:txXfrm>
    </dsp:sp>
    <dsp:sp modelId="{9BF8D8D6-5BD0-455D-A62C-1750C817125F}">
      <dsp:nvSpPr>
        <dsp:cNvPr id="0" name=""/>
        <dsp:cNvSpPr/>
      </dsp:nvSpPr>
      <dsp:spPr>
        <a:xfrm>
          <a:off x="4164387" y="1240876"/>
          <a:ext cx="1007096" cy="206583"/>
        </a:xfrm>
        <a:custGeom>
          <a:avLst/>
          <a:gdLst/>
          <a:ahLst/>
          <a:cxnLst/>
          <a:rect l="0" t="0" r="0" b="0"/>
          <a:pathLst>
            <a:path>
              <a:moveTo>
                <a:pt x="0" y="0"/>
              </a:moveTo>
              <a:lnTo>
                <a:pt x="0" y="103291"/>
              </a:lnTo>
              <a:lnTo>
                <a:pt x="1007096" y="103291"/>
              </a:lnTo>
              <a:lnTo>
                <a:pt x="1007096" y="206583"/>
              </a:lnTo>
            </a:path>
          </a:pathLst>
        </a:custGeom>
        <a:noFill/>
        <a:ln w="25400" cap="flat" cmpd="sng" algn="ctr">
          <a:solidFill>
            <a:srgbClr val="6D7076">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5D2CA9EE-0EB7-4658-BBF7-35AB5A176CA1}">
      <dsp:nvSpPr>
        <dsp:cNvPr id="0" name=""/>
        <dsp:cNvSpPr/>
      </dsp:nvSpPr>
      <dsp:spPr>
        <a:xfrm>
          <a:off x="4784138" y="1447459"/>
          <a:ext cx="774689" cy="516459"/>
        </a:xfrm>
        <a:prstGeom prst="roundRect">
          <a:avLst>
            <a:gd name="adj" fmla="val 10000"/>
          </a:avLst>
        </a:prstGeom>
        <a:solidFill>
          <a:srgbClr val="6D7076">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solidFill>
                <a:srgbClr val="FFFFFF"/>
              </a:solidFill>
              <a:latin typeface="Arial"/>
              <a:ea typeface="+mn-ea"/>
              <a:cs typeface="+mn-cs"/>
            </a:rPr>
            <a:t>sim</a:t>
          </a:r>
        </a:p>
      </dsp:txBody>
      <dsp:txXfrm>
        <a:off x="4799265" y="1462586"/>
        <a:ext cx="744435" cy="486205"/>
      </dsp:txXfrm>
    </dsp:sp>
    <dsp:sp modelId="{160D713B-4B50-4313-B94E-AAA748F09DAC}">
      <dsp:nvSpPr>
        <dsp:cNvPr id="0" name=""/>
        <dsp:cNvSpPr/>
      </dsp:nvSpPr>
      <dsp:spPr>
        <a:xfrm>
          <a:off x="4667935" y="517832"/>
          <a:ext cx="436847" cy="206583"/>
        </a:xfrm>
        <a:custGeom>
          <a:avLst/>
          <a:gdLst/>
          <a:ahLst/>
          <a:cxnLst/>
          <a:rect l="0" t="0" r="0" b="0"/>
          <a:pathLst>
            <a:path>
              <a:moveTo>
                <a:pt x="0" y="0"/>
              </a:moveTo>
              <a:lnTo>
                <a:pt x="0" y="103291"/>
              </a:lnTo>
              <a:lnTo>
                <a:pt x="436847" y="103291"/>
              </a:lnTo>
              <a:lnTo>
                <a:pt x="436847" y="206583"/>
              </a:lnTo>
            </a:path>
          </a:pathLst>
        </a:custGeom>
        <a:noFill/>
        <a:ln w="25400" cap="flat" cmpd="sng" algn="ctr">
          <a:solidFill>
            <a:srgbClr val="B20838">
              <a:hueOff val="0"/>
              <a:satOff val="0"/>
              <a:lumOff val="0"/>
              <a:alphaOff val="0"/>
            </a:srgbClr>
          </a:solidFill>
          <a:prstDash val="solid"/>
          <a:miter lim="800000"/>
        </a:ln>
        <a:effectLst/>
      </dsp:spPr>
      <dsp:style>
        <a:lnRef idx="2">
          <a:scrgbClr r="0" g="0" b="0"/>
        </a:lnRef>
        <a:fillRef idx="0">
          <a:scrgbClr r="0" g="0" b="0"/>
        </a:fillRef>
        <a:effectRef idx="0">
          <a:scrgbClr r="0" g="0" b="0"/>
        </a:effectRef>
        <a:fontRef idx="minor"/>
      </dsp:style>
    </dsp:sp>
    <dsp:sp modelId="{2995DFC9-909E-4A34-BCF3-10518F708B36}">
      <dsp:nvSpPr>
        <dsp:cNvPr id="0" name=""/>
        <dsp:cNvSpPr/>
      </dsp:nvSpPr>
      <dsp:spPr>
        <a:xfrm>
          <a:off x="4717438" y="724416"/>
          <a:ext cx="774689" cy="516459"/>
        </a:xfrm>
        <a:prstGeom prst="roundRect">
          <a:avLst>
            <a:gd name="adj" fmla="val 10000"/>
          </a:avLst>
        </a:prstGeom>
        <a:solidFill>
          <a:srgbClr val="B20838">
            <a:hueOff val="0"/>
            <a:satOff val="0"/>
            <a:lumOff val="0"/>
            <a:alphaOff val="0"/>
          </a:srgbClr>
        </a:solidFill>
        <a:ln w="38100" cap="flat" cmpd="sng" algn="ctr">
          <a:solidFill>
            <a:srgbClr val="FFFFFF">
              <a:hueOff val="0"/>
              <a:satOff val="0"/>
              <a:lumOff val="0"/>
              <a:alphaOff val="0"/>
            </a:srgbClr>
          </a:solidFill>
          <a:prstDash val="solid"/>
          <a:miter lim="800000"/>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err="1">
              <a:solidFill>
                <a:srgbClr val="FFFFFF"/>
              </a:solidFill>
              <a:latin typeface="Arial"/>
              <a:ea typeface="+mn-ea"/>
              <a:cs typeface="+mn-cs"/>
            </a:rPr>
            <a:t>solutionN</a:t>
          </a:r>
          <a:endParaRPr lang="en-US" sz="1100" kern="1200" dirty="0">
            <a:solidFill>
              <a:srgbClr val="FFFFFF"/>
            </a:solidFill>
            <a:latin typeface="Arial"/>
            <a:ea typeface="+mn-ea"/>
            <a:cs typeface="+mn-cs"/>
          </a:endParaRPr>
        </a:p>
      </dsp:txBody>
      <dsp:txXfrm>
        <a:off x="4732565" y="739543"/>
        <a:ext cx="744435" cy="48620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9EEC3C-A001-4107-B54E-3DA93EFF18E7}" type="datetimeFigureOut">
              <a:rPr lang="en-US" smtClean="0"/>
              <a:t>3/18/2022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6F9C473-A00E-481E-A6E8-16CFC626F8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16447F-F8B4-4CE6-9C1A-CBB4604770CA}" type="slidenum">
              <a:rPr lang="en-US" smtClean="0"/>
              <a:t>‹#›</a:t>
            </a:fld>
            <a:endParaRPr lang="en-US"/>
          </a:p>
        </p:txBody>
      </p:sp>
    </p:spTree>
    <p:extLst>
      <p:ext uri="{BB962C8B-B14F-4D97-AF65-F5344CB8AC3E}">
        <p14:creationId xmlns:p14="http://schemas.microsoft.com/office/powerpoint/2010/main" val="1929677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jpg>
</file>

<file path=ppt/media/image74.png>
</file>

<file path=ppt/media/image75.jpg>
</file>

<file path=ppt/media/image76.png>
</file>

<file path=ppt/media/image7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396E16B4-3FB2-4CDC-BEBF-CD70C72EF480}" type="datetimeFigureOut">
              <a:rPr lang="en-US" smtClean="0"/>
              <a:pPr/>
              <a:t>3/18/2022</a:t>
            </a:fld>
            <a:endParaRPr lang="en-US"/>
          </a:p>
        </p:txBody>
      </p:sp>
      <p:sp>
        <p:nvSpPr>
          <p:cNvPr id="4" name="Slide Image Placeholder 3"/>
          <p:cNvSpPr>
            <a:spLocks noGrp="1" noRot="1" noChangeAspect="1"/>
          </p:cNvSpPr>
          <p:nvPr>
            <p:ph type="sldImg" idx="2"/>
          </p:nvPr>
        </p:nvSpPr>
        <p:spPr>
          <a:xfrm>
            <a:off x="381000" y="8382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A9D42829-8409-4711-B36D-25AE5703B863}" type="slidenum">
              <a:rPr lang="en-US" smtClean="0"/>
              <a:pPr/>
              <a:t>‹#›</a:t>
            </a:fld>
            <a:endParaRPr lang="en-US"/>
          </a:p>
        </p:txBody>
      </p:sp>
    </p:spTree>
    <p:extLst>
      <p:ext uri="{BB962C8B-B14F-4D97-AF65-F5344CB8AC3E}">
        <p14:creationId xmlns:p14="http://schemas.microsoft.com/office/powerpoint/2010/main" val="3364622551"/>
      </p:ext>
    </p:extLst>
  </p:cSld>
  <p:clrMap bg1="lt1" tx1="dk1" bg2="lt2" tx2="dk2" accent1="accent1" accent2="accent2" accent3="accent3" accent4="accent4" accent5="accent5" accent6="accent6" hlink="hlink" folHlink="folHlink"/>
  <p:notesStyle>
    <a:lvl1pPr marL="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1pPr>
    <a:lvl2pPr marL="45712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2pPr>
    <a:lvl3pPr marL="91424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3pPr>
    <a:lvl4pPr marL="137136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4pPr>
    <a:lvl5pPr marL="182848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5pPr>
    <a:lvl6pPr marL="2285600" algn="l" defTabSz="914240" rtl="0" eaLnBrk="1" latinLnBrk="0" hangingPunct="1">
      <a:defRPr sz="1200" kern="1200">
        <a:solidFill>
          <a:schemeClr val="tx1"/>
        </a:solidFill>
        <a:latin typeface="+mn-lt"/>
        <a:ea typeface="+mn-ea"/>
        <a:cs typeface="+mn-cs"/>
      </a:defRPr>
    </a:lvl6pPr>
    <a:lvl7pPr marL="2742720" algn="l" defTabSz="914240" rtl="0" eaLnBrk="1" latinLnBrk="0" hangingPunct="1">
      <a:defRPr sz="1200" kern="1200">
        <a:solidFill>
          <a:schemeClr val="tx1"/>
        </a:solidFill>
        <a:latin typeface="+mn-lt"/>
        <a:ea typeface="+mn-ea"/>
        <a:cs typeface="+mn-cs"/>
      </a:defRPr>
    </a:lvl7pPr>
    <a:lvl8pPr marL="3199840" algn="l" defTabSz="914240" rtl="0" eaLnBrk="1" latinLnBrk="0" hangingPunct="1">
      <a:defRPr sz="1200" kern="1200">
        <a:solidFill>
          <a:schemeClr val="tx1"/>
        </a:solidFill>
        <a:latin typeface="+mn-lt"/>
        <a:ea typeface="+mn-ea"/>
        <a:cs typeface="+mn-cs"/>
      </a:defRPr>
    </a:lvl8pPr>
    <a:lvl9pPr marL="3656960" algn="l" defTabSz="9142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587282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340784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000148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788020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511336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362372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2821761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D36CB97-8324-8440-AF83-FDCF5C83423C}"/>
              </a:ext>
            </a:extLst>
          </p:cNvPr>
          <p:cNvSpPr/>
          <p:nvPr userDrawn="1"/>
        </p:nvSpPr>
        <p:spPr>
          <a:xfrm>
            <a:off x="10210800" y="6119691"/>
            <a:ext cx="1752600" cy="6621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1">
            <a:extLst>
              <a:ext uri="{FF2B5EF4-FFF2-40B4-BE49-F238E27FC236}">
                <a16:creationId xmlns:a16="http://schemas.microsoft.com/office/drawing/2014/main" id="{92695751-8148-D44C-819F-19AC107A8E9D}"/>
              </a:ext>
            </a:extLst>
          </p:cNvPr>
          <p:cNvSpPr>
            <a:spLocks noGrp="1"/>
          </p:cNvSpPr>
          <p:nvPr>
            <p:ph type="title" hasCustomPrompt="1"/>
          </p:nvPr>
        </p:nvSpPr>
        <p:spPr>
          <a:xfrm>
            <a:off x="579121" y="2700534"/>
            <a:ext cx="8945879" cy="975360"/>
          </a:xfrm>
        </p:spPr>
        <p:txBody>
          <a:bodyPr/>
          <a:lstStyle>
            <a:lvl1pPr>
              <a:defRPr sz="4400"/>
            </a:lvl1pPr>
          </a:lstStyle>
          <a:p>
            <a:pPr>
              <a:lnSpc>
                <a:spcPct val="85000"/>
              </a:lnSpc>
            </a:pPr>
            <a:r>
              <a:rPr lang="en-US">
                <a:solidFill>
                  <a:schemeClr val="tx1"/>
                </a:solidFill>
              </a:rPr>
              <a:t>Presentation Title</a:t>
            </a:r>
          </a:p>
        </p:txBody>
      </p:sp>
      <p:sp>
        <p:nvSpPr>
          <p:cNvPr id="32" name="Name, Title, Date">
            <a:extLst>
              <a:ext uri="{FF2B5EF4-FFF2-40B4-BE49-F238E27FC236}">
                <a16:creationId xmlns:a16="http://schemas.microsoft.com/office/drawing/2014/main" id="{2396738D-B05F-FC45-B1A8-82AA1CB933D0}"/>
              </a:ext>
            </a:extLst>
          </p:cNvPr>
          <p:cNvSpPr>
            <a:spLocks noGrp="1"/>
          </p:cNvSpPr>
          <p:nvPr>
            <p:ph type="subTitle" idx="1" hasCustomPrompt="1"/>
          </p:nvPr>
        </p:nvSpPr>
        <p:spPr>
          <a:xfrm>
            <a:off x="579121" y="4490866"/>
            <a:ext cx="7417990" cy="1092607"/>
          </a:xfrm>
        </p:spPr>
        <p:txBody>
          <a:bodyPr wrap="square">
            <a:spAutoFit/>
          </a:bodyPr>
          <a:lstStyle>
            <a:lvl1pPr marL="0" indent="0" algn="l">
              <a:spcBef>
                <a:spcPts val="300"/>
              </a:spcBef>
              <a:buNone/>
              <a:defRPr lang="en-US" sz="2000" b="0" i="0" kern="1200" baseline="0" dirty="0">
                <a:solidFill>
                  <a:schemeClr val="tx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Name</a:t>
            </a:r>
          </a:p>
          <a:p>
            <a:r>
              <a:rPr lang="en-US"/>
              <a:t>Title</a:t>
            </a:r>
          </a:p>
          <a:p>
            <a:r>
              <a:rPr lang="en-US"/>
              <a:t>Date</a:t>
            </a:r>
          </a:p>
        </p:txBody>
      </p:sp>
      <p:pic>
        <p:nvPicPr>
          <p:cNvPr id="3" name="Picture 2">
            <a:extLst>
              <a:ext uri="{FF2B5EF4-FFF2-40B4-BE49-F238E27FC236}">
                <a16:creationId xmlns:a16="http://schemas.microsoft.com/office/drawing/2014/main" id="{E2C59811-BED7-2645-B53F-2ABD7993559A}"/>
              </a:ext>
            </a:extLst>
          </p:cNvPr>
          <p:cNvPicPr>
            <a:picLocks noChangeAspect="1"/>
          </p:cNvPicPr>
          <p:nvPr userDrawn="1"/>
        </p:nvPicPr>
        <p:blipFill>
          <a:blip r:embed="rId2"/>
          <a:stretch>
            <a:fillRect/>
          </a:stretch>
        </p:blipFill>
        <p:spPr>
          <a:xfrm>
            <a:off x="693414" y="498870"/>
            <a:ext cx="1092729" cy="676787"/>
          </a:xfrm>
          <a:prstGeom prst="rect">
            <a:avLst/>
          </a:prstGeom>
        </p:spPr>
      </p:pic>
    </p:spTree>
    <p:extLst>
      <p:ext uri="{BB962C8B-B14F-4D97-AF65-F5344CB8AC3E}">
        <p14:creationId xmlns:p14="http://schemas.microsoft.com/office/powerpoint/2010/main" val="32732465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and Content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idx="1"/>
          </p:nvPr>
        </p:nvSpPr>
        <p:spPr>
          <a:xfrm>
            <a:off x="647700" y="1463040"/>
            <a:ext cx="10515600" cy="4759404"/>
          </a:xfrm>
        </p:spPr>
        <p:txBody>
          <a:bodyPr/>
          <a:lstStyle>
            <a:lvl1pPr>
              <a:defRPr>
                <a:solidFill>
                  <a:schemeClr val="tx1"/>
                </a:solidFill>
              </a:defRPr>
            </a:lvl1pPr>
            <a:lvl2pPr>
              <a:defRPr>
                <a:solidFill>
                  <a:schemeClr val="tx1"/>
                </a:solidFill>
              </a:defRPr>
            </a:lvl2pPr>
            <a:lvl3pPr>
              <a:defRPr sz="1600">
                <a:solidFill>
                  <a:schemeClr val="tx1"/>
                </a:solidFill>
              </a:defRPr>
            </a:lvl3pPr>
            <a:lvl4pPr>
              <a:defRPr sz="1400">
                <a:solidFill>
                  <a:schemeClr val="tx1"/>
                </a:solidFill>
              </a:defRPr>
            </a:lvl4pPr>
            <a:lvl5pPr>
              <a:tabLst>
                <a:tab pos="2626525" algn="l"/>
              </a:tabLst>
              <a:defRPr sz="14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9" name="Slide Number Placeholder 8"/>
          <p:cNvSpPr>
            <a:spLocks noGrp="1"/>
          </p:cNvSpPr>
          <p:nvPr>
            <p:ph type="sldNum" sz="quarter" idx="10"/>
          </p:nvPr>
        </p:nvSpPr>
        <p:spPr>
          <a:xfrm>
            <a:off x="647700" y="6356352"/>
            <a:ext cx="2304087" cy="365125"/>
          </a:xfrm>
        </p:spPr>
        <p:txBody>
          <a:bodyPr/>
          <a:lstStyle/>
          <a:p>
            <a:pPr>
              <a:defRPr/>
            </a:pPr>
            <a:r>
              <a:rPr lang="en-US" dirty="0"/>
              <a:t>Using V</a:t>
            </a:r>
            <a:r>
              <a:rPr lang="en-US" altLang="zh-CN" dirty="0"/>
              <a:t>itis</a:t>
            </a:r>
            <a:r>
              <a:rPr lang="en-US" dirty="0"/>
              <a:t> HLS 12 - </a:t>
            </a:r>
            <a:fld id="{060BD193-E118-4B16-863C-C8C12C675E3E}" type="slidenum">
              <a:rPr lang="en-US" smtClean="0"/>
              <a:pPr>
                <a:defRPr/>
              </a:pPr>
              <a:t>‹#›</a:t>
            </a:fld>
            <a:endParaRPr lang="en-US" dirty="0"/>
          </a:p>
        </p:txBody>
      </p:sp>
    </p:spTree>
    <p:extLst>
      <p:ext uri="{BB962C8B-B14F-4D97-AF65-F5344CB8AC3E}">
        <p14:creationId xmlns:p14="http://schemas.microsoft.com/office/powerpoint/2010/main" val="897896611"/>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Only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8" name="Slide Number Placeholder 7"/>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a:t>
            </a:fld>
            <a:endParaRPr lang="en-US" dirty="0"/>
          </a:p>
        </p:txBody>
      </p:sp>
    </p:spTree>
    <p:extLst>
      <p:ext uri="{BB962C8B-B14F-4D97-AF65-F5344CB8AC3E}">
        <p14:creationId xmlns:p14="http://schemas.microsoft.com/office/powerpoint/2010/main" val="3051604192"/>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wo Content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sz="half" idx="1"/>
          </p:nvPr>
        </p:nvSpPr>
        <p:spPr>
          <a:xfrm>
            <a:off x="621793" y="1463042"/>
            <a:ext cx="5181600" cy="4835843"/>
          </a:xfrm>
        </p:spPr>
        <p:txBody>
          <a:bodyPr/>
          <a:lstStyle>
            <a:lvl1pPr>
              <a:defRPr sz="1799">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5955793" y="1463042"/>
            <a:ext cx="5181600" cy="4835843"/>
          </a:xfrm>
        </p:spPr>
        <p:txBody>
          <a:bodyPr/>
          <a:lstStyle>
            <a:lvl1pPr>
              <a:defRPr sz="1799">
                <a:solidFill>
                  <a:schemeClr val="tx1"/>
                </a:solidFill>
              </a:defRPr>
            </a:lvl1pPr>
            <a:lvl2pPr>
              <a:defRPr sz="1600">
                <a:solidFill>
                  <a:schemeClr val="tx1"/>
                </a:solidFill>
              </a:defRPr>
            </a:lvl2pPr>
            <a:lvl3pPr>
              <a:defRPr sz="1799">
                <a:solidFill>
                  <a:schemeClr val="tx1"/>
                </a:solidFill>
              </a:defRPr>
            </a:lvl3pPr>
            <a:lvl4pPr>
              <a:defRPr sz="1600">
                <a:solidFill>
                  <a:schemeClr val="tx1"/>
                </a:solidFill>
              </a:defRPr>
            </a:lvl4pPr>
            <a:lvl5pPr>
              <a:defRPr sz="16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9" name="Slide Number Placeholder 8"/>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a:t>
            </a:fld>
            <a:endParaRPr lang="en-US" dirty="0"/>
          </a:p>
        </p:txBody>
      </p:sp>
    </p:spTree>
    <p:extLst>
      <p:ext uri="{BB962C8B-B14F-4D97-AF65-F5344CB8AC3E}">
        <p14:creationId xmlns:p14="http://schemas.microsoft.com/office/powerpoint/2010/main" val="4128074632"/>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AD77-0876-4647-97DC-D93085BB1334}"/>
              </a:ext>
            </a:extLst>
          </p:cNvPr>
          <p:cNvSpPr>
            <a:spLocks noGrp="1"/>
          </p:cNvSpPr>
          <p:nvPr>
            <p:ph type="title" hasCustomPrompt="1"/>
          </p:nvPr>
        </p:nvSpPr>
        <p:spPr>
          <a:xfrm>
            <a:off x="579121" y="304800"/>
            <a:ext cx="7421878" cy="975360"/>
          </a:xfrm>
        </p:spPr>
        <p:txBody>
          <a:bodyPr/>
          <a:lstStyle>
            <a:lvl1pPr>
              <a:defRPr>
                <a:solidFill>
                  <a:schemeClr val="tx1"/>
                </a:solidFill>
              </a:defRPr>
            </a:lvl1pPr>
          </a:lstStyle>
          <a:p>
            <a:r>
              <a:rPr lang="en-US"/>
              <a:t>Agenda</a:t>
            </a:r>
          </a:p>
        </p:txBody>
      </p:sp>
      <p:sp>
        <p:nvSpPr>
          <p:cNvPr id="3" name="Slide Number Placeholder 2">
            <a:extLst>
              <a:ext uri="{FF2B5EF4-FFF2-40B4-BE49-F238E27FC236}">
                <a16:creationId xmlns:a16="http://schemas.microsoft.com/office/drawing/2014/main" id="{470F2BAF-0E03-9146-9CEF-EF57A7048199}"/>
              </a:ext>
            </a:extLst>
          </p:cNvPr>
          <p:cNvSpPr>
            <a:spLocks noGrp="1"/>
          </p:cNvSpPr>
          <p:nvPr>
            <p:ph type="sldNum" sz="quarter" idx="10"/>
          </p:nvPr>
        </p:nvSpPr>
        <p:spPr/>
        <p:txBody>
          <a:bodyPr/>
          <a:lstStyle>
            <a:lvl1pPr>
              <a:defRPr>
                <a:solidFill>
                  <a:schemeClr val="tx1"/>
                </a:solidFill>
              </a:defRPr>
            </a:lvl1pPr>
          </a:lstStyle>
          <a:p>
            <a:fld id="{626C978B-826E-438C-909A-E9C381D3FF04}" type="slidenum">
              <a:rPr lang="en-US" smtClean="0"/>
              <a:pPr/>
              <a:t>‹#›</a:t>
            </a:fld>
            <a:endParaRPr lang="en-US"/>
          </a:p>
        </p:txBody>
      </p:sp>
      <p:sp>
        <p:nvSpPr>
          <p:cNvPr id="6" name="Rectangle 5"/>
          <p:cNvSpPr/>
          <p:nvPr userDrawn="1"/>
        </p:nvSpPr>
        <p:spPr>
          <a:xfrm>
            <a:off x="1" y="0"/>
            <a:ext cx="12192000" cy="853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 name="Content Placeholder 2"/>
          <p:cNvSpPr>
            <a:spLocks noGrp="1"/>
          </p:cNvSpPr>
          <p:nvPr>
            <p:ph idx="1"/>
          </p:nvPr>
        </p:nvSpPr>
        <p:spPr>
          <a:xfrm>
            <a:off x="579120" y="1733296"/>
            <a:ext cx="7421879" cy="3753104"/>
          </a:xfrm>
        </p:spPr>
        <p:txBody>
          <a:bodyPr/>
          <a:lstStyle>
            <a:lvl1pPr>
              <a:defRPr>
                <a:solidFill>
                  <a:schemeClr val="tx1"/>
                </a:solidFill>
              </a:defRPr>
            </a:lvl1pPr>
          </a:lstStyle>
          <a:p>
            <a:r>
              <a:rPr lang="en-US"/>
              <a:t>Agenda Item 1</a:t>
            </a:r>
          </a:p>
          <a:p>
            <a:r>
              <a:rPr lang="en-US"/>
              <a:t>Agenda Item 2</a:t>
            </a:r>
          </a:p>
          <a:p>
            <a:r>
              <a:rPr lang="en-US"/>
              <a:t>Agenda Item 3</a:t>
            </a:r>
          </a:p>
          <a:p>
            <a:r>
              <a:rPr lang="en-US"/>
              <a:t>Agenda Item 4</a:t>
            </a:r>
          </a:p>
          <a:p>
            <a:r>
              <a:rPr lang="en-US"/>
              <a:t>Agenda Item 5</a:t>
            </a:r>
          </a:p>
          <a:p>
            <a:r>
              <a:rPr lang="en-US"/>
              <a:t>Agenda Item 6</a:t>
            </a:r>
          </a:p>
        </p:txBody>
      </p:sp>
    </p:spTree>
    <p:extLst>
      <p:ext uri="{BB962C8B-B14F-4D97-AF65-F5344CB8AC3E}">
        <p14:creationId xmlns:p14="http://schemas.microsoft.com/office/powerpoint/2010/main" val="1518320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AD77-0876-4647-97DC-D93085BB1334}"/>
              </a:ext>
            </a:extLst>
          </p:cNvPr>
          <p:cNvSpPr>
            <a:spLocks noGrp="1"/>
          </p:cNvSpPr>
          <p:nvPr>
            <p:ph type="title"/>
          </p:nvPr>
        </p:nvSpPr>
        <p:spPr>
          <a:xfrm>
            <a:off x="579121" y="304800"/>
            <a:ext cx="11033760" cy="975360"/>
          </a:xfrm>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70F2BAF-0E03-9146-9CEF-EF57A7048199}"/>
              </a:ext>
            </a:extLst>
          </p:cNvPr>
          <p:cNvSpPr>
            <a:spLocks noGrp="1"/>
          </p:cNvSpPr>
          <p:nvPr>
            <p:ph type="sldNum" sz="quarter" idx="10"/>
          </p:nvPr>
        </p:nvSpPr>
        <p:spPr/>
        <p:txBody>
          <a:bodyPr/>
          <a:lstStyle/>
          <a:p>
            <a:fld id="{626C978B-826E-438C-909A-E9C381D3FF04}" type="slidenum">
              <a:rPr lang="en-US" smtClean="0"/>
              <a:pPr/>
              <a:t>‹#›</a:t>
            </a:fld>
            <a:endParaRPr lang="en-US"/>
          </a:p>
        </p:txBody>
      </p:sp>
      <p:sp>
        <p:nvSpPr>
          <p:cNvPr id="6" name="Rectangle 5"/>
          <p:cNvSpPr/>
          <p:nvPr userDrawn="1"/>
        </p:nvSpPr>
        <p:spPr>
          <a:xfrm>
            <a:off x="1" y="0"/>
            <a:ext cx="12192000" cy="853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340049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AD77-0876-4647-97DC-D93085BB1334}"/>
              </a:ext>
            </a:extLst>
          </p:cNvPr>
          <p:cNvSpPr>
            <a:spLocks noGrp="1"/>
          </p:cNvSpPr>
          <p:nvPr>
            <p:ph type="title"/>
          </p:nvPr>
        </p:nvSpPr>
        <p:spPr>
          <a:xfrm>
            <a:off x="579121" y="304800"/>
            <a:ext cx="11033760" cy="975360"/>
          </a:xfrm>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70F2BAF-0E03-9146-9CEF-EF57A7048199}"/>
              </a:ext>
            </a:extLst>
          </p:cNvPr>
          <p:cNvSpPr>
            <a:spLocks noGrp="1"/>
          </p:cNvSpPr>
          <p:nvPr>
            <p:ph type="sldNum" sz="quarter" idx="10"/>
          </p:nvPr>
        </p:nvSpPr>
        <p:spPr/>
        <p:txBody>
          <a:bodyPr/>
          <a:lstStyle/>
          <a:p>
            <a:fld id="{626C978B-826E-438C-909A-E9C381D3FF04}" type="slidenum">
              <a:rPr lang="en-US" smtClean="0"/>
              <a:pPr/>
              <a:t>‹#›</a:t>
            </a:fld>
            <a:endParaRPr lang="en-US"/>
          </a:p>
        </p:txBody>
      </p:sp>
      <p:sp>
        <p:nvSpPr>
          <p:cNvPr id="4" name="Text Placeholder 2">
            <a:extLst>
              <a:ext uri="{FF2B5EF4-FFF2-40B4-BE49-F238E27FC236}">
                <a16:creationId xmlns:a16="http://schemas.microsoft.com/office/drawing/2014/main" id="{3A824BE7-9859-7240-83D5-846AECA2353C}"/>
              </a:ext>
            </a:extLst>
          </p:cNvPr>
          <p:cNvSpPr>
            <a:spLocks noGrp="1"/>
          </p:cNvSpPr>
          <p:nvPr>
            <p:ph idx="1"/>
          </p:nvPr>
        </p:nvSpPr>
        <p:spPr>
          <a:xfrm>
            <a:off x="579121" y="1470401"/>
            <a:ext cx="11033760" cy="4632960"/>
          </a:xfrm>
          <a:prstGeom prst="rect">
            <a:avLst/>
          </a:prstGeom>
        </p:spPr>
        <p:txBody>
          <a:bodyPr vert="horz" lIns="91440" tIns="45720" rIns="91440" bIns="45720" rtlCol="0">
            <a:noAutofit/>
          </a:bodyPr>
          <a:lstStyle>
            <a:lvl1pPr marL="234962" indent="-234962">
              <a:buSzPct val="80000"/>
              <a:buFont typeface="Webdings" panose="05030102010509060703" pitchFamily="18" charset="2"/>
              <a:buChar char=""/>
              <a:defRPr lang="en-US" dirty="0" smtClean="0"/>
            </a:lvl1pPr>
            <a:lvl2pPr marL="452989" indent="-220144">
              <a:buSzPct val="80000"/>
              <a:buFont typeface="Wingdings 3" panose="05040102010807070707" pitchFamily="18" charset="2"/>
              <a:buChar char=""/>
              <a:defRPr sz="2000"/>
            </a:lvl2pPr>
            <a:lvl3pPr marL="685835" indent="-232845">
              <a:buSzPct val="80000"/>
              <a:buFont typeface="Wingdings 3" panose="05040102010807070707" pitchFamily="18" charset="2"/>
              <a:buChar char="¬"/>
              <a:defRPr sz="1600"/>
            </a:lvl3pPr>
            <a:lvl4pPr marL="916563" indent="-230729">
              <a:buSzPct val="80000"/>
              <a:buFont typeface="Wingdings 3" panose="05040102010807070707" pitchFamily="18" charset="2"/>
              <a:buChar char="¬"/>
              <a:defRPr/>
            </a:lvl4pPr>
            <a:lvl5pPr marL="1138824" indent="-222262">
              <a:buSzPct val="80000"/>
              <a:buFont typeface="Wingdings 3" panose="05040102010807070707" pitchFamily="18" charset="2"/>
              <a:buChar cha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a:xfrm>
            <a:off x="1" y="0"/>
            <a:ext cx="12192000" cy="853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839187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79121" y="304800"/>
            <a:ext cx="11033760" cy="975360"/>
          </a:xfrm>
        </p:spPr>
        <p:txBody>
          <a:bodyPr/>
          <a:lstStyle/>
          <a:p>
            <a:r>
              <a:rPr lang="en-US"/>
              <a:t>Click to edit Master title style</a:t>
            </a:r>
          </a:p>
        </p:txBody>
      </p:sp>
      <p:sp>
        <p:nvSpPr>
          <p:cNvPr id="3" name="Content Placeholder 2"/>
          <p:cNvSpPr>
            <a:spLocks noGrp="1"/>
          </p:cNvSpPr>
          <p:nvPr>
            <p:ph sz="half" idx="1"/>
          </p:nvPr>
        </p:nvSpPr>
        <p:spPr>
          <a:xfrm>
            <a:off x="579120" y="1463041"/>
            <a:ext cx="5364480" cy="4632960"/>
          </a:xfrm>
          <a:prstGeom prst="rect">
            <a:avLst/>
          </a:prstGeom>
        </p:spPr>
        <p:txBody>
          <a:bodyPr>
            <a:noAutofit/>
          </a:bodyPr>
          <a:lstStyle>
            <a:lvl1pPr>
              <a:defRPr sz="2400">
                <a:solidFill>
                  <a:schemeClr val="tx1"/>
                </a:solidFill>
              </a:defRPr>
            </a:lvl1pPr>
            <a:lvl2pPr>
              <a:defRPr sz="20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48401" y="1463041"/>
            <a:ext cx="5364480" cy="4632960"/>
          </a:xfrm>
          <a:prstGeom prst="rect">
            <a:avLst/>
          </a:prstGeom>
        </p:spPr>
        <p:txBody>
          <a:bodyPr>
            <a:noAutofit/>
          </a:bodyPr>
          <a:lstStyle>
            <a:lvl1pPr>
              <a:defRPr sz="2400">
                <a:solidFill>
                  <a:schemeClr val="tx1"/>
                </a:solidFill>
              </a:defRPr>
            </a:lvl1pPr>
            <a:lvl2pPr>
              <a:defRPr sz="20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4">
            <a:extLst>
              <a:ext uri="{FF2B5EF4-FFF2-40B4-BE49-F238E27FC236}">
                <a16:creationId xmlns:a16="http://schemas.microsoft.com/office/drawing/2014/main" id="{1A8B06E9-672B-49AA-8789-D576D5680872}"/>
              </a:ext>
            </a:extLst>
          </p:cNvPr>
          <p:cNvSpPr>
            <a:spLocks noGrp="1"/>
          </p:cNvSpPr>
          <p:nvPr>
            <p:ph type="sldNum" sz="quarter" idx="4"/>
          </p:nvPr>
        </p:nvSpPr>
        <p:spPr>
          <a:xfrm>
            <a:off x="586646" y="6363709"/>
            <a:ext cx="975360" cy="365125"/>
          </a:xfrm>
          <a:prstGeom prst="rect">
            <a:avLst/>
          </a:prstGeom>
        </p:spPr>
        <p:txBody>
          <a:bodyPr vert="horz" lIns="91440" tIns="45720" rIns="91440" bIns="45720" rtlCol="0" anchor="b"/>
          <a:lstStyle>
            <a:lvl1pPr marL="0" indent="0" algn="l">
              <a:buFont typeface="Arial" panose="020B0604020202020204" pitchFamily="34" charset="0"/>
              <a:buNone/>
              <a:defRPr sz="1133" b="1">
                <a:solidFill>
                  <a:schemeClr val="tx1"/>
                </a:solidFill>
              </a:defRPr>
            </a:lvl1pPr>
          </a:lstStyle>
          <a:p>
            <a:fld id="{626C978B-826E-438C-909A-E9C381D3FF04}" type="slidenum">
              <a:rPr lang="en-US" smtClean="0"/>
              <a:pPr/>
              <a:t>‹#›</a:t>
            </a:fld>
            <a:endParaRPr lang="en-US"/>
          </a:p>
        </p:txBody>
      </p:sp>
      <p:sp>
        <p:nvSpPr>
          <p:cNvPr id="9" name="Rectangle 8"/>
          <p:cNvSpPr/>
          <p:nvPr userDrawn="1"/>
        </p:nvSpPr>
        <p:spPr>
          <a:xfrm>
            <a:off x="1" y="0"/>
            <a:ext cx="12192000" cy="853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4223070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tx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5D42470-3AEB-A94C-96B8-18E2C7C25164}"/>
              </a:ext>
            </a:extLst>
          </p:cNvPr>
          <p:cNvSpPr/>
          <p:nvPr userDrawn="1"/>
        </p:nvSpPr>
        <p:spPr>
          <a:xfrm>
            <a:off x="10058400" y="6109945"/>
            <a:ext cx="1752600" cy="6621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C665AB6-C348-1649-BCA3-AB4427CB838C}"/>
              </a:ext>
            </a:extLst>
          </p:cNvPr>
          <p:cNvPicPr>
            <a:picLocks noChangeAspect="1"/>
          </p:cNvPicPr>
          <p:nvPr userDrawn="1"/>
        </p:nvPicPr>
        <p:blipFill>
          <a:blip r:embed="rId2"/>
          <a:stretch>
            <a:fillRect/>
          </a:stretch>
        </p:blipFill>
        <p:spPr>
          <a:xfrm>
            <a:off x="11028822" y="6279369"/>
            <a:ext cx="576532" cy="357078"/>
          </a:xfrm>
          <a:prstGeom prst="rect">
            <a:avLst/>
          </a:prstGeom>
        </p:spPr>
      </p:pic>
      <p:sp>
        <p:nvSpPr>
          <p:cNvPr id="6" name="Title 1">
            <a:extLst>
              <a:ext uri="{FF2B5EF4-FFF2-40B4-BE49-F238E27FC236}">
                <a16:creationId xmlns:a16="http://schemas.microsoft.com/office/drawing/2014/main" id="{61320318-DA78-471F-8076-1A95C5254529}"/>
              </a:ext>
            </a:extLst>
          </p:cNvPr>
          <p:cNvSpPr>
            <a:spLocks noGrp="1"/>
          </p:cNvSpPr>
          <p:nvPr>
            <p:ph type="title" hasCustomPrompt="1"/>
          </p:nvPr>
        </p:nvSpPr>
        <p:spPr>
          <a:xfrm>
            <a:off x="428807" y="3124200"/>
            <a:ext cx="11093827" cy="701040"/>
          </a:xfrm>
        </p:spPr>
        <p:txBody>
          <a:bodyPr anchor="b">
            <a:noAutofit/>
          </a:bodyPr>
          <a:lstStyle>
            <a:lvl1pPr>
              <a:defRPr lang="en-US" sz="4201" b="1" i="0" kern="1200" dirty="0">
                <a:solidFill>
                  <a:schemeClr val="bg1"/>
                </a:solidFill>
                <a:latin typeface="Arial" charset="0"/>
                <a:ea typeface="+mj-ea"/>
                <a:cs typeface="Arial" charset="0"/>
              </a:defRPr>
            </a:lvl1pPr>
          </a:lstStyle>
          <a:p>
            <a:r>
              <a:rPr lang="en-US"/>
              <a:t>Simple Statement</a:t>
            </a:r>
          </a:p>
        </p:txBody>
      </p:sp>
      <p:sp>
        <p:nvSpPr>
          <p:cNvPr id="7" name="Slide Number Placeholder 4">
            <a:extLst>
              <a:ext uri="{FF2B5EF4-FFF2-40B4-BE49-F238E27FC236}">
                <a16:creationId xmlns:a16="http://schemas.microsoft.com/office/drawing/2014/main" id="{1E052772-3EFC-D34C-AA1A-1135DE3C5541}"/>
              </a:ext>
            </a:extLst>
          </p:cNvPr>
          <p:cNvSpPr>
            <a:spLocks noGrp="1"/>
          </p:cNvSpPr>
          <p:nvPr>
            <p:ph type="sldNum" sz="quarter" idx="4"/>
          </p:nvPr>
        </p:nvSpPr>
        <p:spPr>
          <a:xfrm>
            <a:off x="586646" y="6325609"/>
            <a:ext cx="975360" cy="365125"/>
          </a:xfrm>
          <a:prstGeom prst="rect">
            <a:avLst/>
          </a:prstGeom>
        </p:spPr>
        <p:txBody>
          <a:bodyPr vert="horz" lIns="91440" tIns="45720" rIns="91440" bIns="45720" rtlCol="0" anchor="ctr"/>
          <a:lstStyle>
            <a:lvl1pPr marL="0" indent="0" algn="l">
              <a:buFont typeface="Arial" panose="020B0604020202020204" pitchFamily="34" charset="0"/>
              <a:buNone/>
              <a:defRPr sz="1133" b="1">
                <a:solidFill>
                  <a:schemeClr val="bg1"/>
                </a:solidFill>
              </a:defRPr>
            </a:lvl1pPr>
          </a:lstStyle>
          <a:p>
            <a:fld id="{626C978B-826E-438C-909A-E9C381D3FF04}" type="slidenum">
              <a:rPr lang="en-US" smtClean="0"/>
              <a:pPr/>
              <a:t>‹#›</a:t>
            </a:fld>
            <a:endParaRPr lang="en-US"/>
          </a:p>
        </p:txBody>
      </p:sp>
    </p:spTree>
    <p:extLst>
      <p:ext uri="{BB962C8B-B14F-4D97-AF65-F5344CB8AC3E}">
        <p14:creationId xmlns:p14="http://schemas.microsoft.com/office/powerpoint/2010/main" val="3449519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with Picture)">
    <p:bg>
      <p:bgPr>
        <a:solidFill>
          <a:schemeClr val="tx2"/>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512AD6E-7A81-4D46-A4DC-BC3429D8CFF8}"/>
              </a:ext>
            </a:extLst>
          </p:cNvPr>
          <p:cNvSpPr>
            <a:spLocks noGrp="1"/>
          </p:cNvSpPr>
          <p:nvPr>
            <p:ph type="title" hasCustomPrompt="1"/>
          </p:nvPr>
        </p:nvSpPr>
        <p:spPr>
          <a:xfrm>
            <a:off x="428807" y="3124200"/>
            <a:ext cx="5514793" cy="701040"/>
          </a:xfrm>
        </p:spPr>
        <p:txBody>
          <a:bodyPr anchor="b">
            <a:noAutofit/>
          </a:bodyPr>
          <a:lstStyle>
            <a:lvl1pPr>
              <a:defRPr lang="en-US" sz="4201" b="1" i="0" kern="1200" dirty="0">
                <a:solidFill>
                  <a:schemeClr val="bg1"/>
                </a:solidFill>
                <a:latin typeface="Arial" charset="0"/>
                <a:ea typeface="+mj-ea"/>
                <a:cs typeface="Arial" charset="0"/>
              </a:defRPr>
            </a:lvl1pPr>
          </a:lstStyle>
          <a:p>
            <a:r>
              <a:rPr lang="en-US"/>
              <a:t>Simple Statement</a:t>
            </a:r>
          </a:p>
        </p:txBody>
      </p:sp>
      <p:sp>
        <p:nvSpPr>
          <p:cNvPr id="6" name="Picture Placeholder 14">
            <a:extLst>
              <a:ext uri="{FF2B5EF4-FFF2-40B4-BE49-F238E27FC236}">
                <a16:creationId xmlns:a16="http://schemas.microsoft.com/office/drawing/2014/main" id="{89EAEFDD-B284-E94B-8F1D-D7E1627370F6}"/>
              </a:ext>
            </a:extLst>
          </p:cNvPr>
          <p:cNvSpPr>
            <a:spLocks noGrp="1"/>
          </p:cNvSpPr>
          <p:nvPr>
            <p:ph type="pic" sz="quarter" idx="13" hasCustomPrompt="1"/>
          </p:nvPr>
        </p:nvSpPr>
        <p:spPr>
          <a:xfrm>
            <a:off x="6581768" y="1558290"/>
            <a:ext cx="4457700" cy="3741422"/>
          </a:xfrm>
          <a:prstGeom prst="rect">
            <a:avLst/>
          </a:prstGeom>
          <a:noFill/>
        </p:spPr>
        <p:txBody>
          <a:bodyPr vert="horz" lIns="91440" tIns="1371600" rIns="91440" bIns="0" rtlCol="0" anchor="ctr" anchorCtr="0">
            <a:noAutofit/>
          </a:bodyPr>
          <a:lstStyle>
            <a:lvl1pPr marL="309026" indent="-309026" algn="ctr">
              <a:buNone/>
              <a:defRPr lang="en-US" sz="1867" dirty="0">
                <a:solidFill>
                  <a:schemeClr val="bg1"/>
                </a:solidFill>
              </a:defRPr>
            </a:lvl1pPr>
          </a:lstStyle>
          <a:p>
            <a:pPr marL="0" marR="0" lvl="0" indent="0" algn="ctr" defTabSz="1219170" rtl="0" eaLnBrk="1" fontAlgn="auto" latinLnBrk="0" hangingPunct="1">
              <a:lnSpc>
                <a:spcPct val="100000"/>
              </a:lnSpc>
              <a:spcBef>
                <a:spcPts val="1600"/>
              </a:spcBef>
              <a:spcAft>
                <a:spcPts val="0"/>
              </a:spcAft>
              <a:buClr>
                <a:schemeClr val="accent1"/>
              </a:buClr>
              <a:buSzPct val="100000"/>
              <a:tabLst/>
              <a:defRPr/>
            </a:pPr>
            <a:r>
              <a:rPr lang="en-US"/>
              <a:t>Click icon to add picture</a:t>
            </a:r>
          </a:p>
        </p:txBody>
      </p:sp>
      <p:sp>
        <p:nvSpPr>
          <p:cNvPr id="7" name="Rectangle 6">
            <a:extLst>
              <a:ext uri="{FF2B5EF4-FFF2-40B4-BE49-F238E27FC236}">
                <a16:creationId xmlns:a16="http://schemas.microsoft.com/office/drawing/2014/main" id="{645E7C71-1267-7F46-A82A-631E19E556BC}"/>
              </a:ext>
            </a:extLst>
          </p:cNvPr>
          <p:cNvSpPr/>
          <p:nvPr userDrawn="1"/>
        </p:nvSpPr>
        <p:spPr>
          <a:xfrm>
            <a:off x="10058400" y="6109945"/>
            <a:ext cx="1752600" cy="6621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4">
            <a:extLst>
              <a:ext uri="{FF2B5EF4-FFF2-40B4-BE49-F238E27FC236}">
                <a16:creationId xmlns:a16="http://schemas.microsoft.com/office/drawing/2014/main" id="{5B8CD8B4-2837-BA4D-9DA4-67F8481F164B}"/>
              </a:ext>
            </a:extLst>
          </p:cNvPr>
          <p:cNvSpPr>
            <a:spLocks noGrp="1"/>
          </p:cNvSpPr>
          <p:nvPr>
            <p:ph type="sldNum" sz="quarter" idx="4"/>
          </p:nvPr>
        </p:nvSpPr>
        <p:spPr>
          <a:xfrm>
            <a:off x="586646" y="6325609"/>
            <a:ext cx="975360" cy="365125"/>
          </a:xfrm>
          <a:prstGeom prst="rect">
            <a:avLst/>
          </a:prstGeom>
        </p:spPr>
        <p:txBody>
          <a:bodyPr vert="horz" lIns="91440" tIns="45720" rIns="91440" bIns="45720" rtlCol="0" anchor="ctr"/>
          <a:lstStyle>
            <a:lvl1pPr marL="0" indent="0" algn="l">
              <a:buFont typeface="Arial" panose="020B0604020202020204" pitchFamily="34" charset="0"/>
              <a:buNone/>
              <a:defRPr sz="1133" b="1">
                <a:solidFill>
                  <a:schemeClr val="bg1"/>
                </a:solidFill>
              </a:defRPr>
            </a:lvl1pPr>
          </a:lstStyle>
          <a:p>
            <a:fld id="{626C978B-826E-438C-909A-E9C381D3FF04}" type="slidenum">
              <a:rPr lang="en-US" smtClean="0"/>
              <a:pPr/>
              <a:t>‹#›</a:t>
            </a:fld>
            <a:endParaRPr lang="en-US"/>
          </a:p>
        </p:txBody>
      </p:sp>
      <p:pic>
        <p:nvPicPr>
          <p:cNvPr id="12" name="Picture 11">
            <a:extLst>
              <a:ext uri="{FF2B5EF4-FFF2-40B4-BE49-F238E27FC236}">
                <a16:creationId xmlns:a16="http://schemas.microsoft.com/office/drawing/2014/main" id="{E1AC8721-E11C-7940-A173-0F10C27BA8A2}"/>
              </a:ext>
            </a:extLst>
          </p:cNvPr>
          <p:cNvPicPr>
            <a:picLocks noChangeAspect="1"/>
          </p:cNvPicPr>
          <p:nvPr userDrawn="1"/>
        </p:nvPicPr>
        <p:blipFill>
          <a:blip r:embed="rId2"/>
          <a:stretch>
            <a:fillRect/>
          </a:stretch>
        </p:blipFill>
        <p:spPr>
          <a:xfrm>
            <a:off x="11028822" y="6279369"/>
            <a:ext cx="576532" cy="357078"/>
          </a:xfrm>
          <a:prstGeom prst="rect">
            <a:avLst/>
          </a:prstGeom>
        </p:spPr>
      </p:pic>
    </p:spTree>
    <p:extLst>
      <p:ext uri="{BB962C8B-B14F-4D97-AF65-F5344CB8AC3E}">
        <p14:creationId xmlns:p14="http://schemas.microsoft.com/office/powerpoint/2010/main" val="1578451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nd Slide">
    <p:bg>
      <p:bgPr>
        <a:solidFill>
          <a:schemeClr val="tx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2F0434C-4CE7-42D1-965D-0265C29B04F3}"/>
              </a:ext>
            </a:extLst>
          </p:cNvPr>
          <p:cNvGrpSpPr/>
          <p:nvPr/>
        </p:nvGrpSpPr>
        <p:grpSpPr>
          <a:xfrm>
            <a:off x="640118" y="3628208"/>
            <a:ext cx="5608321" cy="1019992"/>
            <a:chOff x="480089" y="2568756"/>
            <a:chExt cx="4206240" cy="764994"/>
          </a:xfrm>
        </p:grpSpPr>
        <p:sp>
          <p:nvSpPr>
            <p:cNvPr id="13" name="Rectangle 12">
              <a:extLst>
                <a:ext uri="{FF2B5EF4-FFF2-40B4-BE49-F238E27FC236}">
                  <a16:creationId xmlns:a16="http://schemas.microsoft.com/office/drawing/2014/main" id="{5E88497C-C551-4465-9953-8BC43D9E0208}"/>
                </a:ext>
              </a:extLst>
            </p:cNvPr>
            <p:cNvSpPr/>
            <p:nvPr/>
          </p:nvSpPr>
          <p:spPr>
            <a:xfrm>
              <a:off x="480089" y="2841307"/>
              <a:ext cx="4206240" cy="492443"/>
            </a:xfrm>
            <a:prstGeom prst="rect">
              <a:avLst/>
            </a:prstGeom>
          </p:spPr>
          <p:txBody>
            <a:bodyPr vert="horz" lIns="91440" tIns="45720" rIns="91440" bIns="45720" rtlCol="0" anchor="ctr">
              <a:noAutofit/>
            </a:bodyPr>
            <a:lstStyle/>
            <a:p>
              <a:r>
                <a:rPr lang="en-US" sz="4800" b="1" spc="100">
                  <a:solidFill>
                    <a:schemeClr val="bg1"/>
                  </a:solidFill>
                </a:rPr>
                <a:t>Thank You</a:t>
              </a:r>
            </a:p>
          </p:txBody>
        </p:sp>
        <p:cxnSp>
          <p:nvCxnSpPr>
            <p:cNvPr id="15" name="Straight Connector 14">
              <a:extLst>
                <a:ext uri="{FF2B5EF4-FFF2-40B4-BE49-F238E27FC236}">
                  <a16:creationId xmlns:a16="http://schemas.microsoft.com/office/drawing/2014/main" id="{1AF6007A-E1A7-46F3-B830-C81E32C3CF47}"/>
                </a:ext>
              </a:extLst>
            </p:cNvPr>
            <p:cNvCxnSpPr>
              <a:cxnSpLocks/>
            </p:cNvCxnSpPr>
            <p:nvPr/>
          </p:nvCxnSpPr>
          <p:spPr>
            <a:xfrm>
              <a:off x="520059" y="2568756"/>
              <a:ext cx="825801" cy="0"/>
            </a:xfrm>
            <a:prstGeom prst="line">
              <a:avLst/>
            </a:prstGeom>
            <a:ln w="22225"/>
          </p:spPr>
          <p:style>
            <a:lnRef idx="1">
              <a:schemeClr val="accent1"/>
            </a:lnRef>
            <a:fillRef idx="0">
              <a:schemeClr val="accent1"/>
            </a:fillRef>
            <a:effectRef idx="0">
              <a:schemeClr val="accent1"/>
            </a:effectRef>
            <a:fontRef idx="minor">
              <a:schemeClr val="tx1"/>
            </a:fontRef>
          </p:style>
        </p:cxnSp>
      </p:grpSp>
      <p:sp>
        <p:nvSpPr>
          <p:cNvPr id="7" name="Rectangle 6">
            <a:extLst>
              <a:ext uri="{FF2B5EF4-FFF2-40B4-BE49-F238E27FC236}">
                <a16:creationId xmlns:a16="http://schemas.microsoft.com/office/drawing/2014/main" id="{592EA454-74F4-0847-8EA2-1E94A436814E}"/>
              </a:ext>
            </a:extLst>
          </p:cNvPr>
          <p:cNvSpPr/>
          <p:nvPr userDrawn="1"/>
        </p:nvSpPr>
        <p:spPr>
          <a:xfrm>
            <a:off x="10058400" y="6109945"/>
            <a:ext cx="1752600" cy="6621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042C449-64BB-9849-8FF2-4E5299BD1AF1}"/>
              </a:ext>
            </a:extLst>
          </p:cNvPr>
          <p:cNvPicPr>
            <a:picLocks noChangeAspect="1"/>
          </p:cNvPicPr>
          <p:nvPr userDrawn="1"/>
        </p:nvPicPr>
        <p:blipFill>
          <a:blip r:embed="rId2"/>
          <a:stretch>
            <a:fillRect/>
          </a:stretch>
        </p:blipFill>
        <p:spPr>
          <a:xfrm>
            <a:off x="693411" y="2176340"/>
            <a:ext cx="1569578" cy="972126"/>
          </a:xfrm>
          <a:prstGeom prst="rect">
            <a:avLst/>
          </a:prstGeom>
        </p:spPr>
      </p:pic>
    </p:spTree>
    <p:extLst>
      <p:ext uri="{BB962C8B-B14F-4D97-AF65-F5344CB8AC3E}">
        <p14:creationId xmlns:p14="http://schemas.microsoft.com/office/powerpoint/2010/main" val="363464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laimer and Attribution">
    <p:bg>
      <p:bgPr>
        <a:solidFill>
          <a:schemeClr val="tx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88497C-C551-4465-9953-8BC43D9E0208}"/>
              </a:ext>
            </a:extLst>
          </p:cNvPr>
          <p:cNvSpPr/>
          <p:nvPr/>
        </p:nvSpPr>
        <p:spPr>
          <a:xfrm>
            <a:off x="622291" y="2393810"/>
            <a:ext cx="5608321" cy="656591"/>
          </a:xfrm>
          <a:prstGeom prst="rect">
            <a:avLst/>
          </a:prstGeom>
        </p:spPr>
        <p:txBody>
          <a:bodyPr vert="horz" lIns="91440" tIns="45720" rIns="91440" bIns="45720" rtlCol="0" anchor="ctr">
            <a:noAutofit/>
          </a:bodyPr>
          <a:lstStyle/>
          <a:p>
            <a:r>
              <a:rPr lang="en-US" sz="2400" b="1" i="0" u="none" strike="noStrike" kern="1200" dirty="0">
                <a:solidFill>
                  <a:schemeClr val="bg1"/>
                </a:solidFill>
                <a:effectLst/>
                <a:latin typeface="+mn-lt"/>
                <a:ea typeface="+mn-ea"/>
                <a:cs typeface="+mn-cs"/>
              </a:rPr>
              <a:t>Disclaimer and Attribution</a:t>
            </a:r>
            <a:endParaRPr lang="en-US" sz="2400" b="0" i="0" u="none" strike="noStrike" kern="1200" dirty="0">
              <a:solidFill>
                <a:schemeClr val="bg1"/>
              </a:solidFill>
              <a:effectLst/>
              <a:latin typeface="+mn-lt"/>
              <a:ea typeface="+mn-ea"/>
              <a:cs typeface="+mn-cs"/>
            </a:endParaRPr>
          </a:p>
        </p:txBody>
      </p:sp>
      <p:sp>
        <p:nvSpPr>
          <p:cNvPr id="7" name="Rectangle 6">
            <a:extLst>
              <a:ext uri="{FF2B5EF4-FFF2-40B4-BE49-F238E27FC236}">
                <a16:creationId xmlns:a16="http://schemas.microsoft.com/office/drawing/2014/main" id="{592EA454-74F4-0847-8EA2-1E94A436814E}"/>
              </a:ext>
            </a:extLst>
          </p:cNvPr>
          <p:cNvSpPr/>
          <p:nvPr userDrawn="1"/>
        </p:nvSpPr>
        <p:spPr>
          <a:xfrm>
            <a:off x="10058400" y="6109945"/>
            <a:ext cx="1752600" cy="6621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042C449-64BB-9849-8FF2-4E5299BD1AF1}"/>
              </a:ext>
            </a:extLst>
          </p:cNvPr>
          <p:cNvPicPr>
            <a:picLocks noChangeAspect="1"/>
          </p:cNvPicPr>
          <p:nvPr userDrawn="1"/>
        </p:nvPicPr>
        <p:blipFill>
          <a:blip r:embed="rId2"/>
          <a:stretch>
            <a:fillRect/>
          </a:stretch>
        </p:blipFill>
        <p:spPr>
          <a:xfrm>
            <a:off x="693411" y="5892800"/>
            <a:ext cx="885113" cy="548199"/>
          </a:xfrm>
          <a:prstGeom prst="rect">
            <a:avLst/>
          </a:prstGeom>
        </p:spPr>
      </p:pic>
      <p:sp>
        <p:nvSpPr>
          <p:cNvPr id="11" name="Rectangle 10">
            <a:extLst>
              <a:ext uri="{FF2B5EF4-FFF2-40B4-BE49-F238E27FC236}">
                <a16:creationId xmlns:a16="http://schemas.microsoft.com/office/drawing/2014/main" id="{1E782F75-D84E-E645-83B8-15BBE61BA1E7}"/>
              </a:ext>
            </a:extLst>
          </p:cNvPr>
          <p:cNvSpPr/>
          <p:nvPr userDrawn="1"/>
        </p:nvSpPr>
        <p:spPr>
          <a:xfrm>
            <a:off x="622291" y="3172950"/>
            <a:ext cx="11102349" cy="2238036"/>
          </a:xfrm>
          <a:prstGeom prst="rect">
            <a:avLst/>
          </a:prstGeom>
        </p:spPr>
        <p:txBody>
          <a:bodyPr vert="horz" lIns="91440" tIns="45720" rIns="91440" bIns="45720" rtlCol="0" anchor="ctr">
            <a:noAutofit/>
          </a:bodyPr>
          <a:lstStyle/>
          <a:p>
            <a:pPr marL="0" marR="0" lvl="0" indent="0" algn="l" defTabSz="1219261" rtl="0" eaLnBrk="1" fontAlgn="auto" latinLnBrk="0" hangingPunct="1">
              <a:lnSpc>
                <a:spcPct val="100000"/>
              </a:lnSpc>
              <a:spcBef>
                <a:spcPts val="300"/>
              </a:spcBef>
              <a:spcAft>
                <a:spcPts val="0"/>
              </a:spcAft>
              <a:buClr>
                <a:srgbClr val="E20000"/>
              </a:buClr>
              <a:buSzPct val="80000"/>
              <a:buFont typeface="Webdings" panose="05030102010509060703" pitchFamily="18" charset="2"/>
              <a:buNone/>
              <a:tabLst/>
              <a:defRPr/>
            </a:pPr>
            <a:r>
              <a:rPr kumimoji="0" lang="en-US" sz="1200" b="0" i="0" u="none" strike="noStrike" kern="1200" cap="none" spc="0" normalizeH="0" baseline="0" noProof="0" dirty="0">
                <a:ln>
                  <a:noFill/>
                </a:ln>
                <a:solidFill>
                  <a:srgbClr val="FFFFFF"/>
                </a:solidFill>
                <a:effectLst/>
                <a:uLnTx/>
                <a:uFillTx/>
                <a:latin typeface="Arial" charset="0"/>
                <a:cs typeface="Arial" charset="0"/>
              </a:rPr>
              <a:t>The information contained herein is for informational purposes only and is subject to change without notice. While every precaution has been taken in the preparation of this document, it may contain technical inaccuracies, omissions and typographical errors, and AMD is under no obligation to update or otherwise correct this information. Advanced Micro Devices, Inc. makes no representations or warranties with respect to the accuracy or completeness of the contents of this document, and assumes no liability of any kind, including the implied warranties of noninfringement, merchantability or fitness for particular purposes, with respect to the operation or use of AMD hardware, software or other products described herein. No license, including implied or arising by estoppel, to any intellectual property rights is granted by this document. Terms and limitations applicable to the purchase or use of AMD’s products are as set forth in a signed agreement between the parties or in AMD's Standard Terms and Conditions of Sale. GD-18</a:t>
            </a:r>
          </a:p>
          <a:p>
            <a:pPr marL="0" marR="0" lvl="0" indent="0" algn="l" defTabSz="1219261" rtl="0" eaLnBrk="1" fontAlgn="auto" latinLnBrk="0" hangingPunct="1">
              <a:lnSpc>
                <a:spcPct val="100000"/>
              </a:lnSpc>
              <a:spcBef>
                <a:spcPts val="1600"/>
              </a:spcBef>
              <a:spcAft>
                <a:spcPts val="0"/>
              </a:spcAft>
              <a:buClr>
                <a:srgbClr val="E20000"/>
              </a:buClr>
              <a:buSzPct val="80000"/>
              <a:buFont typeface="Webdings" panose="05030102010509060703" pitchFamily="18" charset="2"/>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Copyright 2021 Advanced Micro Devices, Inc.  All rights reserved.  Xilinx, the Xilinx logo, AMD, the AMD Arrow logo,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Alveo</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Artix</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Kintex</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Kria</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Spartan, Versal, Vitis,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Virtex</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Vivado</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Zynq, and other designated brands included herein are trademarks of Advanced Micro Devices, Inc.  Other product names used in this publication are for identification purposes only and may be trademarks of their respective companies.  </a:t>
            </a:r>
            <a:endParaRPr kumimoji="0" lang="en-US" sz="1200" b="0" i="0" u="none" strike="noStrike" kern="1200" cap="none" spc="0" normalizeH="0" baseline="0" noProof="0" dirty="0">
              <a:ln>
                <a:noFill/>
              </a:ln>
              <a:solidFill>
                <a:srgbClr val="00B2BA"/>
              </a:solidFill>
              <a:effectLst/>
              <a:uLnTx/>
              <a:uFillTx/>
              <a:latin typeface="Arial" panose="020B0604020202020204" pitchFamily="34" charset="0"/>
              <a:ea typeface="+mn-ea"/>
              <a:cs typeface="Arial" panose="020B0604020202020204" pitchFamily="34" charset="0"/>
            </a:endParaRPr>
          </a:p>
          <a:p>
            <a:pPr marL="0" marR="0" lvl="0" indent="0" algn="l" defTabSz="1219261" rtl="0" eaLnBrk="1" fontAlgn="auto" latinLnBrk="0" hangingPunct="1">
              <a:lnSpc>
                <a:spcPct val="100000"/>
              </a:lnSpc>
              <a:spcBef>
                <a:spcPts val="300"/>
              </a:spcBef>
              <a:spcAft>
                <a:spcPts val="0"/>
              </a:spcAft>
              <a:buClr>
                <a:srgbClr val="E20000"/>
              </a:buClr>
              <a:buSzPct val="80000"/>
              <a:buFont typeface="Webdings" panose="05030102010509060703" pitchFamily="18" charset="2"/>
              <a:buNone/>
              <a:tabLst/>
              <a:defRPr/>
            </a:pPr>
            <a:endParaRPr kumimoji="0" lang="en-US" sz="1200" b="0" i="0" u="none" strike="noStrike" kern="1200" cap="none" spc="0" normalizeH="0" baseline="0" noProof="0" dirty="0">
              <a:ln>
                <a:noFill/>
              </a:ln>
              <a:solidFill>
                <a:srgbClr val="FFFFFF"/>
              </a:solidFill>
              <a:effectLst/>
              <a:uLnTx/>
              <a:uFillTx/>
              <a:latin typeface="Arial" charset="0"/>
              <a:cs typeface="Arial" charset="0"/>
            </a:endParaRPr>
          </a:p>
        </p:txBody>
      </p:sp>
    </p:spTree>
    <p:extLst>
      <p:ext uri="{BB962C8B-B14F-4D97-AF65-F5344CB8AC3E}">
        <p14:creationId xmlns:p14="http://schemas.microsoft.com/office/powerpoint/2010/main" val="3320308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121" y="234696"/>
            <a:ext cx="11033760" cy="975360"/>
          </a:xfrm>
          <a:prstGeom prst="rect">
            <a:avLst/>
          </a:prstGeom>
        </p:spPr>
        <p:txBody>
          <a:bodyPr vert="horz" lIns="91440" tIns="45720" rIns="91440" bIns="45720" rtlCol="0" anchor="t" anchorCtr="0">
            <a:noAutofit/>
          </a:bodyPr>
          <a:lstStyle/>
          <a:p>
            <a:r>
              <a:rPr lang="en-US"/>
              <a:t>Click to edit Master title style</a:t>
            </a:r>
          </a:p>
        </p:txBody>
      </p:sp>
      <p:sp>
        <p:nvSpPr>
          <p:cNvPr id="5" name="Slide Number Placeholder 4"/>
          <p:cNvSpPr>
            <a:spLocks noGrp="1"/>
          </p:cNvSpPr>
          <p:nvPr>
            <p:ph type="sldNum" sz="quarter" idx="4"/>
          </p:nvPr>
        </p:nvSpPr>
        <p:spPr>
          <a:xfrm>
            <a:off x="579121" y="6325606"/>
            <a:ext cx="975360" cy="365125"/>
          </a:xfrm>
          <a:prstGeom prst="rect">
            <a:avLst/>
          </a:prstGeom>
        </p:spPr>
        <p:txBody>
          <a:bodyPr vert="horz" lIns="91440" tIns="45720" rIns="91440" bIns="45720" rtlCol="0" anchor="ctr"/>
          <a:lstStyle>
            <a:lvl1pPr marL="0" indent="0" algn="l">
              <a:buFont typeface="Arial" panose="020B0604020202020204" pitchFamily="34" charset="0"/>
              <a:buNone/>
              <a:defRPr sz="1133" b="1">
                <a:solidFill>
                  <a:schemeClr val="tx1"/>
                </a:solidFill>
              </a:defRPr>
            </a:lvl1pPr>
          </a:lstStyle>
          <a:p>
            <a:fld id="{626C978B-826E-438C-909A-E9C381D3FF04}" type="slidenum">
              <a:rPr lang="en-US" smtClean="0"/>
              <a:pPr/>
              <a:t>‹#›</a:t>
            </a:fld>
            <a:endParaRPr lang="en-US"/>
          </a:p>
        </p:txBody>
      </p:sp>
      <p:sp>
        <p:nvSpPr>
          <p:cNvPr id="3" name="Text Placeholder 2"/>
          <p:cNvSpPr>
            <a:spLocks noGrp="1"/>
          </p:cNvSpPr>
          <p:nvPr>
            <p:ph type="body" idx="1"/>
          </p:nvPr>
        </p:nvSpPr>
        <p:spPr>
          <a:xfrm>
            <a:off x="579121" y="1470401"/>
            <a:ext cx="11033760" cy="4632960"/>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c" descr=" ">
            <a:extLst>
              <a:ext uri="{FF2B5EF4-FFF2-40B4-BE49-F238E27FC236}">
                <a16:creationId xmlns:a16="http://schemas.microsoft.com/office/drawing/2014/main" id="{2512EF35-E7CE-4F2F-A701-CEDB43450107}"/>
              </a:ext>
            </a:extLst>
          </p:cNvPr>
          <p:cNvSpPr txBox="1"/>
          <p:nvPr userDrawn="1"/>
        </p:nvSpPr>
        <p:spPr>
          <a:xfrm>
            <a:off x="0" y="6537960"/>
            <a:ext cx="12192000" cy="223138"/>
          </a:xfrm>
          <a:prstGeom prst="rect">
            <a:avLst/>
          </a:prstGeom>
          <a:noFill/>
        </p:spPr>
        <p:txBody>
          <a:bodyPr vert="horz" rtlCol="0">
            <a:spAutoFit/>
          </a:bodyPr>
          <a:lstStyle/>
          <a:p>
            <a:pPr algn="ctr"/>
            <a:r>
              <a:rPr lang="en-US" sz="850" b="0" i="0" u="none" baseline="0">
                <a:solidFill>
                  <a:srgbClr val="000000"/>
                </a:solidFill>
                <a:latin typeface="Microsoft Sans Serif" panose="020B0604020202020204" pitchFamily="34" charset="0"/>
              </a:rPr>
              <a:t> </a:t>
            </a:r>
          </a:p>
        </p:txBody>
      </p:sp>
      <p:pic>
        <p:nvPicPr>
          <p:cNvPr id="7" name="Picture 6">
            <a:extLst>
              <a:ext uri="{FF2B5EF4-FFF2-40B4-BE49-F238E27FC236}">
                <a16:creationId xmlns:a16="http://schemas.microsoft.com/office/drawing/2014/main" id="{BCBBAE11-7273-0744-B2EB-4D22266C9B89}"/>
              </a:ext>
            </a:extLst>
          </p:cNvPr>
          <p:cNvPicPr>
            <a:picLocks noChangeAspect="1"/>
          </p:cNvPicPr>
          <p:nvPr userDrawn="1"/>
        </p:nvPicPr>
        <p:blipFill>
          <a:blip r:embed="rId14"/>
          <a:stretch>
            <a:fillRect/>
          </a:stretch>
        </p:blipFill>
        <p:spPr>
          <a:xfrm>
            <a:off x="11028823" y="6279370"/>
            <a:ext cx="576531" cy="357077"/>
          </a:xfrm>
          <a:prstGeom prst="rect">
            <a:avLst/>
          </a:prstGeom>
        </p:spPr>
      </p:pic>
    </p:spTree>
    <p:extLst>
      <p:ext uri="{BB962C8B-B14F-4D97-AF65-F5344CB8AC3E}">
        <p14:creationId xmlns:p14="http://schemas.microsoft.com/office/powerpoint/2010/main" val="3868898160"/>
      </p:ext>
    </p:extLst>
  </p:cSld>
  <p:clrMap bg1="lt1" tx1="dk1" bg2="lt2" tx2="dk2" accent1="accent1" accent2="accent2" accent3="accent3" accent4="accent4" accent5="accent5" accent6="accent6" hlink="hlink" folHlink="folHlink"/>
  <p:sldLayoutIdLst>
    <p:sldLayoutId id="2147483985" r:id="rId1"/>
    <p:sldLayoutId id="2147483983" r:id="rId2"/>
    <p:sldLayoutId id="2147483979" r:id="rId3"/>
    <p:sldLayoutId id="2147483973" r:id="rId4"/>
    <p:sldLayoutId id="2147483938" r:id="rId5"/>
    <p:sldLayoutId id="2147483961" r:id="rId6"/>
    <p:sldLayoutId id="2147483982" r:id="rId7"/>
    <p:sldLayoutId id="2147483986" r:id="rId8"/>
    <p:sldLayoutId id="2147483964" r:id="rId9"/>
    <p:sldLayoutId id="2147483988" r:id="rId10"/>
    <p:sldLayoutId id="2147483989" r:id="rId11"/>
    <p:sldLayoutId id="214748399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45" rtl="0" eaLnBrk="1" latinLnBrk="0" hangingPunct="1">
        <a:lnSpc>
          <a:spcPct val="90000"/>
        </a:lnSpc>
        <a:spcBef>
          <a:spcPct val="0"/>
        </a:spcBef>
        <a:buNone/>
        <a:defRPr lang="en-US" sz="3200" b="1" i="0" kern="1200" dirty="0" smtClean="0">
          <a:solidFill>
            <a:schemeClr val="tx1"/>
          </a:solidFill>
          <a:latin typeface="Arial" charset="0"/>
          <a:ea typeface="+mj-ea"/>
          <a:cs typeface="Arial" charset="0"/>
        </a:defRPr>
      </a:lvl1pPr>
    </p:titleStyle>
    <p:bodyStyle>
      <a:lvl1pPr marL="234962" indent="-234962" algn="l" defTabSz="1219261" rtl="0" eaLnBrk="1" latinLnBrk="0" hangingPunct="1">
        <a:lnSpc>
          <a:spcPct val="100000"/>
        </a:lnSpc>
        <a:spcBef>
          <a:spcPts val="1600"/>
        </a:spcBef>
        <a:buClr>
          <a:schemeClr val="accent1"/>
        </a:buClr>
        <a:buSzPct val="80000"/>
        <a:buFont typeface="Webdings" panose="05030102010509060703" pitchFamily="18" charset="2"/>
        <a:buChar char="4"/>
        <a:defRPr lang="en-US" sz="2400" b="0" kern="1200" dirty="0" smtClean="0">
          <a:solidFill>
            <a:schemeClr val="tx1"/>
          </a:solidFill>
          <a:latin typeface="Arial" panose="020B0604020202020204" pitchFamily="34" charset="0"/>
          <a:ea typeface="+mn-ea"/>
          <a:cs typeface="Arial" panose="020B0604020202020204" pitchFamily="34" charset="0"/>
        </a:defRPr>
      </a:lvl1pPr>
      <a:lvl2pPr marL="452989" indent="-220144" algn="l" defTabSz="914445" rtl="0" eaLnBrk="1" latinLnBrk="0" hangingPunct="1">
        <a:lnSpc>
          <a:spcPct val="95000"/>
        </a:lnSpc>
        <a:spcBef>
          <a:spcPts val="600"/>
        </a:spcBef>
        <a:buClr>
          <a:schemeClr val="accent1"/>
        </a:buClr>
        <a:buSzPct val="80000"/>
        <a:buFont typeface="Wingdings 3" panose="05040102010807070707" pitchFamily="18" charset="2"/>
        <a:buChar char="¬"/>
        <a:defRPr lang="en-US" sz="2000" kern="1200" dirty="0" smtClean="0">
          <a:solidFill>
            <a:schemeClr val="tx1"/>
          </a:solidFill>
          <a:latin typeface="Arial" panose="020B0604020202020204" pitchFamily="34" charset="0"/>
          <a:ea typeface="+mn-ea"/>
          <a:cs typeface="Arial" panose="020B0604020202020204" pitchFamily="34" charset="0"/>
        </a:defRPr>
      </a:lvl2pPr>
      <a:lvl3pPr marL="685835" indent="-232845" algn="l" defTabSz="914445" rtl="0" eaLnBrk="1" latinLnBrk="0" hangingPunct="1">
        <a:lnSpc>
          <a:spcPct val="95000"/>
        </a:lnSpc>
        <a:spcBef>
          <a:spcPts val="833"/>
        </a:spcBef>
        <a:buClr>
          <a:schemeClr val="tx1"/>
        </a:buClr>
        <a:buSzPct val="80000"/>
        <a:buFont typeface="Wingdings 3" panose="05040102010807070707" pitchFamily="18" charset="2"/>
        <a:buChar char="¬"/>
        <a:defRPr lang="en-US" sz="1600" kern="1200" dirty="0" smtClean="0">
          <a:solidFill>
            <a:schemeClr val="tx1"/>
          </a:solidFill>
          <a:latin typeface="Arial" panose="020B0604020202020204" pitchFamily="34" charset="0"/>
          <a:ea typeface="+mn-ea"/>
          <a:cs typeface="Arial" panose="020B0604020202020204" pitchFamily="34" charset="0"/>
        </a:defRPr>
      </a:lvl3pPr>
      <a:lvl4pPr marL="916563" indent="-230729" algn="l" defTabSz="914445" rtl="0" eaLnBrk="1" latinLnBrk="0" hangingPunct="1">
        <a:lnSpc>
          <a:spcPct val="95000"/>
        </a:lnSpc>
        <a:spcBef>
          <a:spcPts val="833"/>
        </a:spcBef>
        <a:buClr>
          <a:schemeClr val="tx1"/>
        </a:buClr>
        <a:buSzPct val="80000"/>
        <a:buFont typeface="Wingdings 3" panose="05040102010807070707" pitchFamily="18" charset="2"/>
        <a:buChar char="¬"/>
        <a:defRPr lang="en-US" sz="1600" kern="1200" dirty="0" smtClean="0">
          <a:solidFill>
            <a:schemeClr val="tx1"/>
          </a:solidFill>
          <a:latin typeface="Arial" panose="020B0604020202020204" pitchFamily="34" charset="0"/>
          <a:ea typeface="+mn-ea"/>
          <a:cs typeface="Arial" panose="020B0604020202020204" pitchFamily="34" charset="0"/>
        </a:defRPr>
      </a:lvl4pPr>
      <a:lvl5pPr marL="1138824" indent="-222262" algn="l" defTabSz="914445" rtl="0" eaLnBrk="1" latinLnBrk="0" hangingPunct="1">
        <a:lnSpc>
          <a:spcPct val="95000"/>
        </a:lnSpc>
        <a:spcBef>
          <a:spcPts val="833"/>
        </a:spcBef>
        <a:buClr>
          <a:schemeClr val="tx1"/>
        </a:buClr>
        <a:buSzPct val="80000"/>
        <a:buFont typeface="Wingdings 3" panose="05040102010807070707" pitchFamily="18" charset="2"/>
        <a:buChar char="¬"/>
        <a:tabLst/>
        <a:defRPr lang="en-US" sz="1600" kern="1200" dirty="0">
          <a:solidFill>
            <a:schemeClr val="tx1"/>
          </a:solidFill>
          <a:latin typeface="Arial" panose="020B0604020202020204" pitchFamily="34" charset="0"/>
          <a:ea typeface="+mn-ea"/>
          <a:cs typeface="Arial" panose="020B0604020202020204" pitchFamily="34" charset="0"/>
        </a:defRPr>
      </a:lvl5pPr>
      <a:lvl6pPr marL="2514725" indent="-228612"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948" indent="-228612"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171" indent="-228612"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394" indent="-228612"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45" rtl="0" eaLnBrk="1" latinLnBrk="0" hangingPunct="1">
        <a:defRPr sz="1801" kern="1200">
          <a:solidFill>
            <a:schemeClr val="tx1"/>
          </a:solidFill>
          <a:latin typeface="+mn-lt"/>
          <a:ea typeface="+mn-ea"/>
          <a:cs typeface="+mn-cs"/>
        </a:defRPr>
      </a:lvl1pPr>
      <a:lvl2pPr marL="457223" algn="l" defTabSz="914445" rtl="0" eaLnBrk="1" latinLnBrk="0" hangingPunct="1">
        <a:defRPr sz="1801" kern="1200">
          <a:solidFill>
            <a:schemeClr val="tx1"/>
          </a:solidFill>
          <a:latin typeface="+mn-lt"/>
          <a:ea typeface="+mn-ea"/>
          <a:cs typeface="+mn-cs"/>
        </a:defRPr>
      </a:lvl2pPr>
      <a:lvl3pPr marL="914445" algn="l" defTabSz="914445" rtl="0" eaLnBrk="1" latinLnBrk="0" hangingPunct="1">
        <a:defRPr sz="1801" kern="1200">
          <a:solidFill>
            <a:schemeClr val="tx1"/>
          </a:solidFill>
          <a:latin typeface="+mn-lt"/>
          <a:ea typeface="+mn-ea"/>
          <a:cs typeface="+mn-cs"/>
        </a:defRPr>
      </a:lvl3pPr>
      <a:lvl4pPr marL="1371668" algn="l" defTabSz="914445" rtl="0" eaLnBrk="1" latinLnBrk="0" hangingPunct="1">
        <a:defRPr sz="1801" kern="1200">
          <a:solidFill>
            <a:schemeClr val="tx1"/>
          </a:solidFill>
          <a:latin typeface="+mn-lt"/>
          <a:ea typeface="+mn-ea"/>
          <a:cs typeface="+mn-cs"/>
        </a:defRPr>
      </a:lvl4pPr>
      <a:lvl5pPr marL="1828892" algn="l" defTabSz="914445" rtl="0" eaLnBrk="1" latinLnBrk="0" hangingPunct="1">
        <a:defRPr sz="1801" kern="1200">
          <a:solidFill>
            <a:schemeClr val="tx1"/>
          </a:solidFill>
          <a:latin typeface="+mn-lt"/>
          <a:ea typeface="+mn-ea"/>
          <a:cs typeface="+mn-cs"/>
        </a:defRPr>
      </a:lvl5pPr>
      <a:lvl6pPr marL="2286115" algn="l" defTabSz="914445" rtl="0" eaLnBrk="1" latinLnBrk="0" hangingPunct="1">
        <a:defRPr sz="1801" kern="1200">
          <a:solidFill>
            <a:schemeClr val="tx1"/>
          </a:solidFill>
          <a:latin typeface="+mn-lt"/>
          <a:ea typeface="+mn-ea"/>
          <a:cs typeface="+mn-cs"/>
        </a:defRPr>
      </a:lvl6pPr>
      <a:lvl7pPr marL="2743337" algn="l" defTabSz="914445" rtl="0" eaLnBrk="1" latinLnBrk="0" hangingPunct="1">
        <a:defRPr sz="1801" kern="1200">
          <a:solidFill>
            <a:schemeClr val="tx1"/>
          </a:solidFill>
          <a:latin typeface="+mn-lt"/>
          <a:ea typeface="+mn-ea"/>
          <a:cs typeface="+mn-cs"/>
        </a:defRPr>
      </a:lvl7pPr>
      <a:lvl8pPr marL="3200560" algn="l" defTabSz="914445" rtl="0" eaLnBrk="1" latinLnBrk="0" hangingPunct="1">
        <a:defRPr sz="1801" kern="1200">
          <a:solidFill>
            <a:schemeClr val="tx1"/>
          </a:solidFill>
          <a:latin typeface="+mn-lt"/>
          <a:ea typeface="+mn-ea"/>
          <a:cs typeface="+mn-cs"/>
        </a:defRPr>
      </a:lvl8pPr>
      <a:lvl9pPr marL="3657783" algn="l" defTabSz="914445" rtl="0" eaLnBrk="1" latinLnBrk="0" hangingPunct="1">
        <a:defRPr sz="1801"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176" userDrawn="1">
          <p15:clr>
            <a:srgbClr val="F26B43"/>
          </p15:clr>
        </p15:guide>
        <p15:guide id="4" pos="448" userDrawn="1">
          <p15:clr>
            <a:srgbClr val="F26B43"/>
          </p15:clr>
        </p15:guide>
        <p15:guide id="5" pos="7232" userDrawn="1">
          <p15:clr>
            <a:srgbClr val="F26B43"/>
          </p15:clr>
        </p15:guide>
        <p15:guide id="6" orient="horz" pos="208" userDrawn="1">
          <p15:clr>
            <a:srgbClr val="F26B43"/>
          </p15:clr>
        </p15:guide>
        <p15:guide id="7" orient="horz" pos="97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0.xml"/><Relationship Id="rId4" Type="http://schemas.openxmlformats.org/officeDocument/2006/relationships/image" Target="../media/image47.png"/></Relationships>
</file>

<file path=ppt/slides/_rels/slide4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0.xml"/><Relationship Id="rId4" Type="http://schemas.openxmlformats.org/officeDocument/2006/relationships/image" Target="../media/image50.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5.png"/><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0.xml"/><Relationship Id="rId5" Type="http://schemas.openxmlformats.org/officeDocument/2006/relationships/image" Target="../media/image61.png"/><Relationship Id="rId4" Type="http://schemas.openxmlformats.org/officeDocument/2006/relationships/image" Target="../media/image60.png"/></Relationships>
</file>

<file path=ppt/slides/_rels/slide56.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11.xml"/><Relationship Id="rId4" Type="http://schemas.openxmlformats.org/officeDocument/2006/relationships/image" Target="../media/image66.png"/></Relationships>
</file>

<file path=ppt/slides/_rels/slide5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7.png"/><Relationship Id="rId1" Type="http://schemas.openxmlformats.org/officeDocument/2006/relationships/slideLayout" Target="../slideLayouts/slideLayout11.xml"/><Relationship Id="rId4" Type="http://schemas.openxmlformats.org/officeDocument/2006/relationships/image" Target="../media/image6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jpg"/><Relationship Id="rId1" Type="http://schemas.openxmlformats.org/officeDocument/2006/relationships/slideLayout" Target="../slideLayouts/slideLayout10.xml"/><Relationship Id="rId4" Type="http://schemas.openxmlformats.org/officeDocument/2006/relationships/image" Target="../media/image75.jpg"/></Relationships>
</file>

<file path=ppt/slides/_rels/slide6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E05BA-2C7D-4921-982A-84A30B5EE55B}"/>
              </a:ext>
            </a:extLst>
          </p:cNvPr>
          <p:cNvSpPr>
            <a:spLocks noGrp="1"/>
          </p:cNvSpPr>
          <p:nvPr>
            <p:ph type="title"/>
          </p:nvPr>
        </p:nvSpPr>
        <p:spPr/>
        <p:txBody>
          <a:bodyPr/>
          <a:lstStyle/>
          <a:p>
            <a:r>
              <a:rPr lang="en-US" altLang="zh-CN" dirty="0">
                <a:ea typeface="SimSun" pitchFamily="2" charset="-122"/>
              </a:rPr>
              <a:t>Using Vitis HLS</a:t>
            </a:r>
            <a:endParaRPr lang="zh-CN" altLang="en-US" dirty="0"/>
          </a:p>
        </p:txBody>
      </p:sp>
      <p:sp>
        <p:nvSpPr>
          <p:cNvPr id="4" name="Subtitle 3">
            <a:extLst>
              <a:ext uri="{FF2B5EF4-FFF2-40B4-BE49-F238E27FC236}">
                <a16:creationId xmlns:a16="http://schemas.microsoft.com/office/drawing/2014/main" id="{7F7F1FE8-F7DE-4816-854E-F163AD6A1C9B}"/>
              </a:ext>
            </a:extLst>
          </p:cNvPr>
          <p:cNvSpPr>
            <a:spLocks noGrp="1"/>
          </p:cNvSpPr>
          <p:nvPr>
            <p:ph type="subTitle" idx="1"/>
          </p:nvPr>
        </p:nvSpPr>
        <p:spPr>
          <a:xfrm>
            <a:off x="579121" y="4490866"/>
            <a:ext cx="7417990" cy="400110"/>
          </a:xfrm>
        </p:spPr>
        <p:txBody>
          <a:bodyPr/>
          <a:lstStyle/>
          <a:p>
            <a:r>
              <a:rPr lang="en-US" dirty="0"/>
              <a:t>XUP</a:t>
            </a:r>
          </a:p>
        </p:txBody>
      </p:sp>
    </p:spTree>
    <p:extLst>
      <p:ext uri="{BB962C8B-B14F-4D97-AF65-F5344CB8AC3E}">
        <p14:creationId xmlns:p14="http://schemas.microsoft.com/office/powerpoint/2010/main" val="1176036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56542C-E72D-4686-8F0C-E1010ED1A214}"/>
              </a:ext>
            </a:extLst>
          </p:cNvPr>
          <p:cNvPicPr>
            <a:picLocks noChangeAspect="1"/>
          </p:cNvPicPr>
          <p:nvPr/>
        </p:nvPicPr>
        <p:blipFill>
          <a:blip r:embed="rId2"/>
          <a:stretch>
            <a:fillRect/>
          </a:stretch>
        </p:blipFill>
        <p:spPr>
          <a:xfrm>
            <a:off x="8443586" y="993433"/>
            <a:ext cx="2362200" cy="2724150"/>
          </a:xfrm>
          <a:prstGeom prst="rect">
            <a:avLst/>
          </a:prstGeom>
        </p:spPr>
      </p:pic>
      <p:sp>
        <p:nvSpPr>
          <p:cNvPr id="2" name="Title 1"/>
          <p:cNvSpPr>
            <a:spLocks noGrp="1"/>
          </p:cNvSpPr>
          <p:nvPr>
            <p:ph type="title"/>
          </p:nvPr>
        </p:nvSpPr>
        <p:spPr/>
        <p:txBody>
          <a:bodyPr/>
          <a:lstStyle/>
          <a:p>
            <a:r>
              <a:rPr lang="en-US" dirty="0" err="1"/>
              <a:t>Vivado</a:t>
            </a:r>
            <a:r>
              <a:rPr lang="en-US" dirty="0"/>
              <a:t> HLS Projects and Solutions</a:t>
            </a:r>
          </a:p>
        </p:txBody>
      </p:sp>
      <p:sp>
        <p:nvSpPr>
          <p:cNvPr id="3" name="Content Placeholder 2"/>
          <p:cNvSpPr>
            <a:spLocks noGrp="1"/>
          </p:cNvSpPr>
          <p:nvPr>
            <p:ph idx="1"/>
          </p:nvPr>
        </p:nvSpPr>
        <p:spPr/>
        <p:txBody>
          <a:bodyPr>
            <a:noAutofit/>
          </a:bodyPr>
          <a:lstStyle/>
          <a:p>
            <a:r>
              <a:rPr lang="en-US" dirty="0" err="1"/>
              <a:t>Vivado</a:t>
            </a:r>
            <a:r>
              <a:rPr lang="en-US" dirty="0"/>
              <a:t> HLS is project based</a:t>
            </a:r>
          </a:p>
          <a:p>
            <a:pPr lvl="1"/>
            <a:r>
              <a:rPr lang="en-US" dirty="0"/>
              <a:t>A project specifies the source code which will be synthesized </a:t>
            </a:r>
          </a:p>
          <a:p>
            <a:pPr lvl="1"/>
            <a:r>
              <a:rPr lang="en-US" dirty="0"/>
              <a:t>Each project is based on one set of source code</a:t>
            </a:r>
          </a:p>
          <a:p>
            <a:pPr lvl="1"/>
            <a:r>
              <a:rPr lang="en-US" dirty="0"/>
              <a:t>Each project has a user specified name</a:t>
            </a:r>
          </a:p>
          <a:p>
            <a:r>
              <a:rPr lang="en-US" dirty="0"/>
              <a:t>A project can contain multiple solutions</a:t>
            </a:r>
          </a:p>
          <a:p>
            <a:pPr lvl="1"/>
            <a:r>
              <a:rPr lang="en-US" dirty="0"/>
              <a:t>Solutions are different implementations of the same code</a:t>
            </a:r>
          </a:p>
          <a:p>
            <a:pPr lvl="1"/>
            <a:r>
              <a:rPr lang="en-US" dirty="0"/>
              <a:t>Auto-named solution1, solution2, etc.</a:t>
            </a:r>
          </a:p>
          <a:p>
            <a:pPr lvl="1"/>
            <a:r>
              <a:rPr lang="en-US" dirty="0"/>
              <a:t>Supports user specified names</a:t>
            </a:r>
          </a:p>
          <a:p>
            <a:pPr lvl="1"/>
            <a:r>
              <a:rPr lang="en-US" dirty="0"/>
              <a:t>Solutions can have different clock frequencies, target technologies, synthesis directives</a:t>
            </a:r>
          </a:p>
          <a:p>
            <a:r>
              <a:rPr lang="en-US" dirty="0"/>
              <a:t>Projects and solutions are stored in a hierarchical directory structure</a:t>
            </a:r>
          </a:p>
          <a:p>
            <a:pPr lvl="1"/>
            <a:r>
              <a:rPr lang="en-US" dirty="0"/>
              <a:t>Top-level is the project directory</a:t>
            </a:r>
          </a:p>
          <a:p>
            <a:pPr lvl="1"/>
            <a:r>
              <a:rPr lang="en-US" dirty="0"/>
              <a:t>The disk directory structure is identical to the structure shown in the GUI project explorer (except for source code location) </a:t>
            </a:r>
          </a:p>
        </p:txBody>
      </p:sp>
      <p:sp>
        <p:nvSpPr>
          <p:cNvPr id="19" name="Slide Number Placeholder 18"/>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10</a:t>
            </a:fld>
            <a:endParaRPr lang="en-US" dirty="0"/>
          </a:p>
        </p:txBody>
      </p:sp>
      <p:sp>
        <p:nvSpPr>
          <p:cNvPr id="9" name="TextBox 8"/>
          <p:cNvSpPr txBox="1"/>
          <p:nvPr/>
        </p:nvSpPr>
        <p:spPr>
          <a:xfrm>
            <a:off x="7663006" y="3817676"/>
            <a:ext cx="1228640" cy="276999"/>
          </a:xfrm>
          <a:prstGeom prst="rect">
            <a:avLst/>
          </a:prstGeom>
          <a:solidFill>
            <a:srgbClr val="FFFF99"/>
          </a:solidFill>
          <a:ln>
            <a:solidFill>
              <a:schemeClr val="tx1"/>
            </a:solidFill>
          </a:ln>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1200" b="1" dirty="0"/>
              <a:t>Project Level</a:t>
            </a:r>
          </a:p>
        </p:txBody>
      </p:sp>
      <p:cxnSp>
        <p:nvCxnSpPr>
          <p:cNvPr id="11" name="Straight Arrow Connector 10"/>
          <p:cNvCxnSpPr/>
          <p:nvPr/>
        </p:nvCxnSpPr>
        <p:spPr>
          <a:xfrm rot="5400000" flipH="1" flipV="1">
            <a:off x="8598903" y="3739808"/>
            <a:ext cx="230432" cy="2117"/>
          </a:xfrm>
          <a:prstGeom prst="straightConnector1">
            <a:avLst/>
          </a:prstGeom>
          <a:ln>
            <a:solidFill>
              <a:schemeClr val="tx1"/>
            </a:solidFill>
            <a:tailEnd type="arrow"/>
          </a:ln>
        </p:spPr>
        <p:style>
          <a:lnRef idx="2">
            <a:schemeClr val="accent2"/>
          </a:lnRef>
          <a:fillRef idx="0">
            <a:schemeClr val="accent2"/>
          </a:fillRef>
          <a:effectRef idx="1">
            <a:schemeClr val="accent2"/>
          </a:effectRef>
          <a:fontRef idx="minor">
            <a:schemeClr val="tx1"/>
          </a:fontRef>
        </p:style>
      </p:cxnSp>
      <p:sp>
        <p:nvSpPr>
          <p:cNvPr id="13" name="Right Brace 12"/>
          <p:cNvSpPr/>
          <p:nvPr/>
        </p:nvSpPr>
        <p:spPr>
          <a:xfrm>
            <a:off x="10805787" y="1583980"/>
            <a:ext cx="307160" cy="1075340"/>
          </a:xfrm>
          <a:prstGeom prst="rightBrace">
            <a:avLst/>
          </a:prstGeom>
          <a:ln>
            <a:solidFill>
              <a:schemeClr val="tx1"/>
            </a:solidFill>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dirty="0"/>
          </a:p>
        </p:txBody>
      </p:sp>
      <p:sp>
        <p:nvSpPr>
          <p:cNvPr id="14" name="TextBox 13"/>
          <p:cNvSpPr txBox="1"/>
          <p:nvPr/>
        </p:nvSpPr>
        <p:spPr>
          <a:xfrm>
            <a:off x="11112948" y="2006437"/>
            <a:ext cx="1075060" cy="276999"/>
          </a:xfrm>
          <a:prstGeom prst="rect">
            <a:avLst/>
          </a:prstGeom>
          <a:solidFill>
            <a:srgbClr val="FFFF99"/>
          </a:solidFill>
          <a:ln>
            <a:solidFill>
              <a:schemeClr val="tx1"/>
            </a:solidFill>
          </a:ln>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1200" b="1" dirty="0"/>
              <a:t>Source</a:t>
            </a:r>
          </a:p>
        </p:txBody>
      </p:sp>
      <p:sp>
        <p:nvSpPr>
          <p:cNvPr id="15" name="TextBox 14"/>
          <p:cNvSpPr txBox="1"/>
          <p:nvPr/>
        </p:nvSpPr>
        <p:spPr>
          <a:xfrm>
            <a:off x="9423566" y="3817676"/>
            <a:ext cx="1382220" cy="276999"/>
          </a:xfrm>
          <a:prstGeom prst="rect">
            <a:avLst/>
          </a:prstGeom>
          <a:solidFill>
            <a:srgbClr val="FFFF99"/>
          </a:solidFill>
          <a:ln>
            <a:solidFill>
              <a:schemeClr val="tx1"/>
            </a:solidFill>
          </a:ln>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1200" b="1" dirty="0"/>
              <a:t>Solution Level</a:t>
            </a:r>
          </a:p>
        </p:txBody>
      </p:sp>
      <p:cxnSp>
        <p:nvCxnSpPr>
          <p:cNvPr id="16" name="Straight Arrow Connector 15"/>
          <p:cNvCxnSpPr/>
          <p:nvPr/>
        </p:nvCxnSpPr>
        <p:spPr>
          <a:xfrm rot="5400000" flipH="1" flipV="1">
            <a:off x="9358485" y="3739808"/>
            <a:ext cx="230432" cy="2117"/>
          </a:xfrm>
          <a:prstGeom prst="straightConnector1">
            <a:avLst/>
          </a:prstGeom>
          <a:ln>
            <a:solidFill>
              <a:schemeClr val="tx1"/>
            </a:solidFill>
            <a:tailEnd type="arrow"/>
          </a:ln>
        </p:spPr>
        <p:style>
          <a:lnRef idx="2">
            <a:schemeClr val="accent2"/>
          </a:lnRef>
          <a:fillRef idx="0">
            <a:schemeClr val="accent2"/>
          </a:fillRef>
          <a:effectRef idx="1">
            <a:schemeClr val="accent2"/>
          </a:effectRef>
          <a:fontRef idx="minor">
            <a:schemeClr val="tx1"/>
          </a:fontRef>
        </p:style>
      </p:cxnSp>
      <p:sp>
        <p:nvSpPr>
          <p:cNvPr id="18"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10</a:t>
            </a:fld>
            <a:endParaRPr lang="en-US" sz="1000" dirty="0">
              <a:solidFill>
                <a:schemeClr val="bg1"/>
              </a:solidFill>
              <a:latin typeface="Arial" charset="0"/>
              <a:ea typeface="ＭＳ Ｐゴシック" pitchFamily="34" charset="-128"/>
              <a:cs typeface="Arial" charset="0"/>
            </a:endParaRPr>
          </a:p>
        </p:txBody>
      </p:sp>
    </p:spTree>
    <p:extLst>
      <p:ext uri="{BB962C8B-B14F-4D97-AF65-F5344CB8AC3E}">
        <p14:creationId xmlns:p14="http://schemas.microsoft.com/office/powerpoint/2010/main" val="1340211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Vitis HLS Step 1: Create or Open a project</a:t>
            </a:r>
          </a:p>
        </p:txBody>
      </p:sp>
      <p:sp>
        <p:nvSpPr>
          <p:cNvPr id="3" name="Content Placeholder 2"/>
          <p:cNvSpPr>
            <a:spLocks noGrp="1"/>
          </p:cNvSpPr>
          <p:nvPr>
            <p:ph idx="1"/>
          </p:nvPr>
        </p:nvSpPr>
        <p:spPr/>
        <p:txBody>
          <a:bodyPr>
            <a:normAutofit fontScale="70000" lnSpcReduction="20000"/>
          </a:bodyPr>
          <a:lstStyle/>
          <a:p>
            <a:r>
              <a:rPr lang="en-US" dirty="0"/>
              <a:t>Start a new project </a:t>
            </a:r>
          </a:p>
          <a:p>
            <a:pPr lvl="1"/>
            <a:r>
              <a:rPr lang="en-US" dirty="0"/>
              <a:t>The GUI will start the project wizard to guide you through all the steps</a:t>
            </a:r>
          </a:p>
          <a:p>
            <a:pPr lvl="1"/>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Open an existing project</a:t>
            </a:r>
          </a:p>
          <a:p>
            <a:pPr lvl="1"/>
            <a:r>
              <a:rPr lang="en-US" dirty="0"/>
              <a:t>All results, reports and directives are automatically saved/remembered</a:t>
            </a:r>
          </a:p>
          <a:p>
            <a:pPr lvl="1"/>
            <a:r>
              <a:rPr lang="en-US" dirty="0"/>
              <a:t>Use “Recent Project” menu for quick access</a:t>
            </a:r>
          </a:p>
        </p:txBody>
      </p:sp>
      <p:sp>
        <p:nvSpPr>
          <p:cNvPr id="12" name="Slide Number Placeholder 11"/>
          <p:cNvSpPr>
            <a:spLocks noGrp="1"/>
          </p:cNvSpPr>
          <p:nvPr>
            <p:ph type="sldNum" sz="quarter" idx="10"/>
          </p:nvPr>
        </p:nvSpPr>
        <p:spPr>
          <a:xfrm>
            <a:off x="649120" y="6286501"/>
            <a:ext cx="2303487" cy="434976"/>
          </a:xfrm>
        </p:spPr>
        <p:txBody>
          <a:bodyPr/>
          <a:lstStyle/>
          <a:p>
            <a:pPr>
              <a:defRPr/>
            </a:pPr>
            <a:r>
              <a:rPr lang="en-US" dirty="0"/>
              <a:t>Using Vitis HLS 12 - </a:t>
            </a:r>
            <a:fld id="{060BD193-E118-4B16-863C-C8C12C675E3E}" type="slidenum">
              <a:rPr lang="en-US" smtClean="0"/>
              <a:pPr>
                <a:defRPr/>
              </a:pPr>
              <a:t>11</a:t>
            </a:fld>
            <a:endParaRPr lang="en-US" dirty="0"/>
          </a:p>
        </p:txBody>
      </p:sp>
      <p:sp>
        <p:nvSpPr>
          <p:cNvPr id="13" name="TextBox 12"/>
          <p:cNvSpPr txBox="1"/>
          <p:nvPr/>
        </p:nvSpPr>
        <p:spPr>
          <a:xfrm>
            <a:off x="5780722" y="4023031"/>
            <a:ext cx="3583532" cy="430887"/>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a:r>
              <a:rPr lang="en-US" sz="1100" b="1" dirty="0"/>
              <a:t>Optionally use the Toolbar Button to </a:t>
            </a:r>
          </a:p>
          <a:p>
            <a:pPr algn="ctr"/>
            <a:r>
              <a:rPr lang="en-US" sz="1100" b="1" dirty="0"/>
              <a:t>Open Project</a:t>
            </a:r>
          </a:p>
        </p:txBody>
      </p:sp>
      <p:cxnSp>
        <p:nvCxnSpPr>
          <p:cNvPr id="15" name="Straight Arrow Connector 14"/>
          <p:cNvCxnSpPr/>
          <p:nvPr/>
        </p:nvCxnSpPr>
        <p:spPr>
          <a:xfrm rot="5400000" flipH="1" flipV="1">
            <a:off x="7561977" y="3751840"/>
            <a:ext cx="537666" cy="4709"/>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4"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dirty="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11</a:t>
            </a:fld>
            <a:endParaRPr lang="en-US" sz="1000" dirty="0">
              <a:solidFill>
                <a:schemeClr val="bg1"/>
              </a:solidFill>
              <a:latin typeface="Arial" charset="0"/>
              <a:ea typeface="ＭＳ Ｐゴシック" pitchFamily="34" charset="-128"/>
              <a:cs typeface="Arial" charset="0"/>
            </a:endParaRPr>
          </a:p>
        </p:txBody>
      </p:sp>
      <p:pic>
        <p:nvPicPr>
          <p:cNvPr id="7" name="图片 6" descr="图形用户界面, 应用程序&#10;&#10;描述已自动生成">
            <a:extLst>
              <a:ext uri="{FF2B5EF4-FFF2-40B4-BE49-F238E27FC236}">
                <a16:creationId xmlns:a16="http://schemas.microsoft.com/office/drawing/2014/main" id="{7B475A2C-0EEA-4ECA-BE3F-E8E961AB0B74}"/>
              </a:ext>
            </a:extLst>
          </p:cNvPr>
          <p:cNvPicPr>
            <a:picLocks noChangeAspect="1"/>
          </p:cNvPicPr>
          <p:nvPr/>
        </p:nvPicPr>
        <p:blipFill>
          <a:blip r:embed="rId2"/>
          <a:stretch>
            <a:fillRect/>
          </a:stretch>
        </p:blipFill>
        <p:spPr>
          <a:xfrm>
            <a:off x="2236946" y="2306277"/>
            <a:ext cx="1610737" cy="2743200"/>
          </a:xfrm>
          <a:prstGeom prst="rect">
            <a:avLst/>
          </a:prstGeom>
        </p:spPr>
      </p:pic>
      <p:pic>
        <p:nvPicPr>
          <p:cNvPr id="9" name="图片 8" descr="图形用户界面, 应用程序&#10;&#10;描述已自动生成">
            <a:extLst>
              <a:ext uri="{FF2B5EF4-FFF2-40B4-BE49-F238E27FC236}">
                <a16:creationId xmlns:a16="http://schemas.microsoft.com/office/drawing/2014/main" id="{C0D63E2C-0D1C-4EE6-A06B-DF990803916A}"/>
              </a:ext>
            </a:extLst>
          </p:cNvPr>
          <p:cNvPicPr>
            <a:picLocks noChangeAspect="1"/>
          </p:cNvPicPr>
          <p:nvPr/>
        </p:nvPicPr>
        <p:blipFill>
          <a:blip r:embed="rId3"/>
          <a:stretch>
            <a:fillRect/>
          </a:stretch>
        </p:blipFill>
        <p:spPr>
          <a:xfrm>
            <a:off x="6371130" y="2694784"/>
            <a:ext cx="2914650" cy="7905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50BDEC4-CF78-4EBD-8312-1A87AF8C7987}"/>
              </a:ext>
            </a:extLst>
          </p:cNvPr>
          <p:cNvPicPr>
            <a:picLocks noChangeAspect="1"/>
          </p:cNvPicPr>
          <p:nvPr/>
        </p:nvPicPr>
        <p:blipFill>
          <a:blip r:embed="rId2"/>
          <a:stretch>
            <a:fillRect/>
          </a:stretch>
        </p:blipFill>
        <p:spPr>
          <a:xfrm>
            <a:off x="5286375" y="2444569"/>
            <a:ext cx="4210050" cy="781050"/>
          </a:xfrm>
          <a:prstGeom prst="rect">
            <a:avLst/>
          </a:prstGeom>
        </p:spPr>
      </p:pic>
      <p:sp>
        <p:nvSpPr>
          <p:cNvPr id="2" name="Title 1"/>
          <p:cNvSpPr>
            <a:spLocks noGrp="1"/>
          </p:cNvSpPr>
          <p:nvPr>
            <p:ph type="title"/>
          </p:nvPr>
        </p:nvSpPr>
        <p:spPr/>
        <p:txBody>
          <a:bodyPr>
            <a:normAutofit/>
          </a:bodyPr>
          <a:lstStyle/>
          <a:p>
            <a:r>
              <a:rPr lang="en-US" dirty="0" err="1"/>
              <a:t>Vivado</a:t>
            </a:r>
            <a:r>
              <a:rPr lang="en-US" dirty="0"/>
              <a:t> HLS Step 1: Create or Open a project</a:t>
            </a:r>
          </a:p>
        </p:txBody>
      </p:sp>
      <p:sp>
        <p:nvSpPr>
          <p:cNvPr id="3" name="Content Placeholder 2"/>
          <p:cNvSpPr>
            <a:spLocks noGrp="1"/>
          </p:cNvSpPr>
          <p:nvPr>
            <p:ph idx="1"/>
          </p:nvPr>
        </p:nvSpPr>
        <p:spPr/>
        <p:txBody>
          <a:bodyPr>
            <a:normAutofit fontScale="70000" lnSpcReduction="20000"/>
          </a:bodyPr>
          <a:lstStyle/>
          <a:p>
            <a:r>
              <a:rPr lang="en-US" dirty="0"/>
              <a:t>Start a new project </a:t>
            </a:r>
          </a:p>
          <a:p>
            <a:pPr lvl="1"/>
            <a:r>
              <a:rPr lang="en-US" dirty="0"/>
              <a:t>The GUI will start the project wizard to guide you through all the steps</a:t>
            </a:r>
          </a:p>
          <a:p>
            <a:pPr lvl="1"/>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Open an existing project</a:t>
            </a:r>
          </a:p>
          <a:p>
            <a:pPr lvl="1"/>
            <a:r>
              <a:rPr lang="en-US" dirty="0"/>
              <a:t>All results, reports and directives are automatically saved/remembered</a:t>
            </a:r>
          </a:p>
          <a:p>
            <a:pPr lvl="1"/>
            <a:r>
              <a:rPr lang="en-US" dirty="0"/>
              <a:t>Use “Recent Project” menu for quick access</a:t>
            </a:r>
          </a:p>
        </p:txBody>
      </p:sp>
      <p:sp>
        <p:nvSpPr>
          <p:cNvPr id="12" name="Slide Number Placeholder 11"/>
          <p:cNvSpPr>
            <a:spLocks noGrp="1"/>
          </p:cNvSpPr>
          <p:nvPr>
            <p:ph type="sldNum" sz="quarter" idx="10"/>
          </p:nvPr>
        </p:nvSpPr>
        <p:spPr>
          <a:xfrm>
            <a:off x="649120" y="6286501"/>
            <a:ext cx="2303487" cy="434976"/>
          </a:xfrm>
        </p:spPr>
        <p:txBody>
          <a:bodyPr/>
          <a:lstStyle/>
          <a:p>
            <a:pPr>
              <a:defRPr/>
            </a:pPr>
            <a:r>
              <a:rPr lang="en-US" dirty="0"/>
              <a:t>Using </a:t>
            </a:r>
            <a:r>
              <a:rPr lang="en-US" dirty="0" err="1"/>
              <a:t>Vivado</a:t>
            </a:r>
            <a:r>
              <a:rPr lang="en-US" dirty="0"/>
              <a:t> HLS 12 - </a:t>
            </a:r>
            <a:fld id="{060BD193-E118-4B16-863C-C8C12C675E3E}" type="slidenum">
              <a:rPr lang="en-US" smtClean="0"/>
              <a:pPr>
                <a:defRPr/>
              </a:pPr>
              <a:t>12</a:t>
            </a:fld>
            <a:endParaRPr lang="en-US" dirty="0"/>
          </a:p>
        </p:txBody>
      </p:sp>
      <p:sp>
        <p:nvSpPr>
          <p:cNvPr id="13" name="TextBox 12"/>
          <p:cNvSpPr txBox="1"/>
          <p:nvPr/>
        </p:nvSpPr>
        <p:spPr>
          <a:xfrm>
            <a:off x="5686454" y="3494457"/>
            <a:ext cx="3583532" cy="430887"/>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a:r>
              <a:rPr lang="en-US" sz="1100" b="1" dirty="0"/>
              <a:t>Optionally use the Toolbar Button to </a:t>
            </a:r>
          </a:p>
          <a:p>
            <a:pPr algn="ctr"/>
            <a:r>
              <a:rPr lang="en-US" sz="1100" b="1" dirty="0"/>
              <a:t>Open New Project</a:t>
            </a:r>
          </a:p>
        </p:txBody>
      </p:sp>
      <p:cxnSp>
        <p:nvCxnSpPr>
          <p:cNvPr id="15" name="Straight Arrow Connector 14"/>
          <p:cNvCxnSpPr/>
          <p:nvPr/>
        </p:nvCxnSpPr>
        <p:spPr>
          <a:xfrm rot="5400000" flipH="1" flipV="1">
            <a:off x="7467709" y="3223266"/>
            <a:ext cx="537666" cy="4709"/>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4"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dirty="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12</a:t>
            </a:fld>
            <a:endParaRPr lang="en-US" sz="1000" dirty="0">
              <a:solidFill>
                <a:schemeClr val="bg1"/>
              </a:solidFill>
              <a:latin typeface="Arial" charset="0"/>
              <a:ea typeface="ＭＳ Ｐゴシック" pitchFamily="34" charset="-128"/>
              <a:cs typeface="Arial" charset="0"/>
            </a:endParaRPr>
          </a:p>
        </p:txBody>
      </p:sp>
      <p:pic>
        <p:nvPicPr>
          <p:cNvPr id="4" name="Picture 3">
            <a:extLst>
              <a:ext uri="{FF2B5EF4-FFF2-40B4-BE49-F238E27FC236}">
                <a16:creationId xmlns:a16="http://schemas.microsoft.com/office/drawing/2014/main" id="{B7F32D77-08E9-4117-9BB5-06C23098D33B}"/>
              </a:ext>
            </a:extLst>
          </p:cNvPr>
          <p:cNvPicPr>
            <a:picLocks noChangeAspect="1"/>
          </p:cNvPicPr>
          <p:nvPr/>
        </p:nvPicPr>
        <p:blipFill>
          <a:blip r:embed="rId3"/>
          <a:stretch>
            <a:fillRect/>
          </a:stretch>
        </p:blipFill>
        <p:spPr>
          <a:xfrm>
            <a:off x="1417910" y="2010935"/>
            <a:ext cx="1994469" cy="2967037"/>
          </a:xfrm>
          <a:prstGeom prst="rect">
            <a:avLst/>
          </a:prstGeom>
        </p:spPr>
      </p:pic>
    </p:spTree>
    <p:extLst>
      <p:ext uri="{BB962C8B-B14F-4D97-AF65-F5344CB8AC3E}">
        <p14:creationId xmlns:p14="http://schemas.microsoft.com/office/powerpoint/2010/main" val="3912819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Wizard</a:t>
            </a:r>
          </a:p>
        </p:txBody>
      </p:sp>
      <p:sp>
        <p:nvSpPr>
          <p:cNvPr id="30" name="Slide Number Placeholder 29"/>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13</a:t>
            </a:fld>
            <a:endParaRPr lang="en-US" dirty="0"/>
          </a:p>
        </p:txBody>
      </p:sp>
      <p:sp>
        <p:nvSpPr>
          <p:cNvPr id="3" name="Content Placeholder 2"/>
          <p:cNvSpPr>
            <a:spLocks noGrp="1"/>
          </p:cNvSpPr>
          <p:nvPr>
            <p:ph idx="4294967295"/>
          </p:nvPr>
        </p:nvSpPr>
        <p:spPr>
          <a:xfrm>
            <a:off x="579119" y="826533"/>
            <a:ext cx="11033760" cy="5324994"/>
          </a:xfrm>
        </p:spPr>
        <p:txBody>
          <a:bodyPr/>
          <a:lstStyle/>
          <a:p>
            <a:r>
              <a:rPr lang="en-US" dirty="0"/>
              <a:t>The Project Wizard guides users through the steps of opening a new project</a:t>
            </a:r>
          </a:p>
        </p:txBody>
      </p:sp>
      <p:sp>
        <p:nvSpPr>
          <p:cNvPr id="18" name="TextBox 17"/>
          <p:cNvSpPr txBox="1"/>
          <p:nvPr/>
        </p:nvSpPr>
        <p:spPr>
          <a:xfrm>
            <a:off x="323653" y="5321955"/>
            <a:ext cx="2303700" cy="646331"/>
          </a:xfrm>
          <a:prstGeom prst="rect">
            <a:avLst/>
          </a:prstGeom>
          <a:noFill/>
        </p:spPr>
        <p:txBody>
          <a:bodyPr wrap="square" rtlCol="0">
            <a:spAutoFit/>
          </a:bodyPr>
          <a:lstStyle/>
          <a:p>
            <a:pPr algn="ctr"/>
            <a:r>
              <a:rPr lang="en-US" dirty="0"/>
              <a:t>Define project and directory</a:t>
            </a:r>
          </a:p>
        </p:txBody>
      </p:sp>
      <p:sp>
        <p:nvSpPr>
          <p:cNvPr id="19" name="TextBox 18"/>
          <p:cNvSpPr txBox="1"/>
          <p:nvPr/>
        </p:nvSpPr>
        <p:spPr>
          <a:xfrm>
            <a:off x="3335816" y="5307164"/>
            <a:ext cx="2303700" cy="646331"/>
          </a:xfrm>
          <a:prstGeom prst="rect">
            <a:avLst/>
          </a:prstGeom>
          <a:noFill/>
        </p:spPr>
        <p:txBody>
          <a:bodyPr wrap="square" rtlCol="0">
            <a:spAutoFit/>
          </a:bodyPr>
          <a:lstStyle/>
          <a:p>
            <a:pPr algn="ctr"/>
            <a:r>
              <a:rPr lang="en-US" dirty="0"/>
              <a:t>Add design source files</a:t>
            </a:r>
          </a:p>
        </p:txBody>
      </p:sp>
      <p:sp>
        <p:nvSpPr>
          <p:cNvPr id="20" name="TextBox 19"/>
          <p:cNvSpPr txBox="1"/>
          <p:nvPr/>
        </p:nvSpPr>
        <p:spPr>
          <a:xfrm>
            <a:off x="6508549" y="5341251"/>
            <a:ext cx="2303700" cy="646331"/>
          </a:xfrm>
          <a:prstGeom prst="rect">
            <a:avLst/>
          </a:prstGeom>
          <a:noFill/>
        </p:spPr>
        <p:txBody>
          <a:bodyPr wrap="square" rtlCol="0">
            <a:spAutoFit/>
          </a:bodyPr>
          <a:lstStyle/>
          <a:p>
            <a:pPr algn="ctr"/>
            <a:r>
              <a:rPr lang="en-US" dirty="0"/>
              <a:t>Specify test bench files</a:t>
            </a:r>
          </a:p>
        </p:txBody>
      </p:sp>
      <p:sp>
        <p:nvSpPr>
          <p:cNvPr id="21" name="TextBox 20"/>
          <p:cNvSpPr txBox="1"/>
          <p:nvPr/>
        </p:nvSpPr>
        <p:spPr>
          <a:xfrm>
            <a:off x="9502562" y="5329216"/>
            <a:ext cx="2327092" cy="646331"/>
          </a:xfrm>
          <a:prstGeom prst="rect">
            <a:avLst/>
          </a:prstGeom>
          <a:noFill/>
        </p:spPr>
        <p:txBody>
          <a:bodyPr wrap="square" rtlCol="0">
            <a:spAutoFit/>
          </a:bodyPr>
          <a:lstStyle/>
          <a:p>
            <a:pPr algn="ctr"/>
            <a:r>
              <a:rPr lang="en-US" dirty="0"/>
              <a:t>Specify clock and select part</a:t>
            </a:r>
          </a:p>
        </p:txBody>
      </p:sp>
      <p:sp>
        <p:nvSpPr>
          <p:cNvPr id="22" name="TextBox 21"/>
          <p:cNvSpPr txBox="1"/>
          <p:nvPr/>
        </p:nvSpPr>
        <p:spPr>
          <a:xfrm>
            <a:off x="3570663" y="2426692"/>
            <a:ext cx="2416046" cy="369332"/>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none" rtlCol="0">
            <a:spAutoFit/>
          </a:bodyPr>
          <a:lstStyle/>
          <a:p>
            <a:r>
              <a:rPr lang="en-US" dirty="0"/>
              <a:t>Step-by-step guide …</a:t>
            </a:r>
          </a:p>
        </p:txBody>
      </p:sp>
      <p:sp>
        <p:nvSpPr>
          <p:cNvPr id="35" name="Right Arrow 32">
            <a:extLst>
              <a:ext uri="{FF2B5EF4-FFF2-40B4-BE49-F238E27FC236}">
                <a16:creationId xmlns:a16="http://schemas.microsoft.com/office/drawing/2014/main" id="{757006F4-8C32-4314-8AF1-6834613C725B}"/>
              </a:ext>
            </a:extLst>
          </p:cNvPr>
          <p:cNvSpPr/>
          <p:nvPr/>
        </p:nvSpPr>
        <p:spPr>
          <a:xfrm>
            <a:off x="5730635" y="3918701"/>
            <a:ext cx="563127" cy="30724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kern="0" dirty="0">
              <a:solidFill>
                <a:srgbClr val="FFFFFF"/>
              </a:solidFill>
              <a:latin typeface="Arial"/>
            </a:endParaRPr>
          </a:p>
        </p:txBody>
      </p:sp>
      <p:sp>
        <p:nvSpPr>
          <p:cNvPr id="36" name="Right Arrow 31">
            <a:extLst>
              <a:ext uri="{FF2B5EF4-FFF2-40B4-BE49-F238E27FC236}">
                <a16:creationId xmlns:a16="http://schemas.microsoft.com/office/drawing/2014/main" id="{8080E62A-689F-4D99-AEB6-339C6F047BF1}"/>
              </a:ext>
            </a:extLst>
          </p:cNvPr>
          <p:cNvSpPr/>
          <p:nvPr/>
        </p:nvSpPr>
        <p:spPr>
          <a:xfrm>
            <a:off x="2634871" y="3918701"/>
            <a:ext cx="563127" cy="30724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kern="0" dirty="0">
              <a:solidFill>
                <a:srgbClr val="FFFFFF"/>
              </a:solidFill>
              <a:latin typeface="Arial"/>
            </a:endParaRPr>
          </a:p>
        </p:txBody>
      </p:sp>
      <p:sp>
        <p:nvSpPr>
          <p:cNvPr id="37" name="Right Arrow 11">
            <a:extLst>
              <a:ext uri="{FF2B5EF4-FFF2-40B4-BE49-F238E27FC236}">
                <a16:creationId xmlns:a16="http://schemas.microsoft.com/office/drawing/2014/main" id="{1CE01FF3-BF30-4CC2-8066-3AA67FD4A072}"/>
              </a:ext>
            </a:extLst>
          </p:cNvPr>
          <p:cNvSpPr/>
          <p:nvPr/>
        </p:nvSpPr>
        <p:spPr>
          <a:xfrm>
            <a:off x="8840273" y="3918701"/>
            <a:ext cx="563127" cy="30724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kern="0" dirty="0">
              <a:solidFill>
                <a:srgbClr val="FFFFFF"/>
              </a:solidFill>
              <a:latin typeface="Arial"/>
            </a:endParaRPr>
          </a:p>
        </p:txBody>
      </p:sp>
      <p:grpSp>
        <p:nvGrpSpPr>
          <p:cNvPr id="38" name="Group 27">
            <a:extLst>
              <a:ext uri="{FF2B5EF4-FFF2-40B4-BE49-F238E27FC236}">
                <a16:creationId xmlns:a16="http://schemas.microsoft.com/office/drawing/2014/main" id="{34B6A21F-6305-411F-84DF-35C5D089FC8F}"/>
              </a:ext>
            </a:extLst>
          </p:cNvPr>
          <p:cNvGrpSpPr/>
          <p:nvPr/>
        </p:nvGrpSpPr>
        <p:grpSpPr>
          <a:xfrm>
            <a:off x="567122" y="5977448"/>
            <a:ext cx="7999347" cy="535349"/>
            <a:chOff x="424260" y="5771705"/>
            <a:chExt cx="6106395" cy="637810"/>
          </a:xfrm>
        </p:grpSpPr>
        <p:sp>
          <p:nvSpPr>
            <p:cNvPr id="39" name="Right Arrow 23">
              <a:extLst>
                <a:ext uri="{FF2B5EF4-FFF2-40B4-BE49-F238E27FC236}">
                  <a16:creationId xmlns:a16="http://schemas.microsoft.com/office/drawing/2014/main" id="{6AC55B5A-2E01-4719-ABD1-D801FF04CF88}"/>
                </a:ext>
              </a:extLst>
            </p:cNvPr>
            <p:cNvSpPr/>
            <p:nvPr/>
          </p:nvSpPr>
          <p:spPr>
            <a:xfrm>
              <a:off x="424260" y="5771705"/>
              <a:ext cx="6106395" cy="53767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40" name="TextBox 39">
              <a:extLst>
                <a:ext uri="{FF2B5EF4-FFF2-40B4-BE49-F238E27FC236}">
                  <a16:creationId xmlns:a16="http://schemas.microsoft.com/office/drawing/2014/main" id="{D0FBCC62-C7EF-48FD-8321-857E94F04FC2}"/>
                </a:ext>
              </a:extLst>
            </p:cNvPr>
            <p:cNvSpPr txBox="1"/>
            <p:nvPr/>
          </p:nvSpPr>
          <p:spPr>
            <a:xfrm>
              <a:off x="2690155" y="5786155"/>
              <a:ext cx="1728225" cy="623360"/>
            </a:xfrm>
            <a:prstGeom prst="rect">
              <a:avLst/>
            </a:prstGeom>
            <a:solidFill>
              <a:srgbClr val="FFFF99"/>
            </a:solidFill>
            <a:ln w="19050">
              <a:solidFill>
                <a:srgbClr val="000000"/>
              </a:solidFill>
            </a:ln>
            <a:effectLst>
              <a:innerShdw blurRad="63500" dist="50800" dir="2700000">
                <a:prstClr val="black">
                  <a:alpha val="50000"/>
                </a:prstClr>
              </a:inn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rPr>
                <a:t>Project Level Information</a:t>
              </a:r>
            </a:p>
          </p:txBody>
        </p:sp>
      </p:grpSp>
      <p:grpSp>
        <p:nvGrpSpPr>
          <p:cNvPr id="41" name="Group 28">
            <a:extLst>
              <a:ext uri="{FF2B5EF4-FFF2-40B4-BE49-F238E27FC236}">
                <a16:creationId xmlns:a16="http://schemas.microsoft.com/office/drawing/2014/main" id="{C34F4CDF-EFAE-4E23-A9A8-0A1DF6C6F9C3}"/>
              </a:ext>
            </a:extLst>
          </p:cNvPr>
          <p:cNvGrpSpPr/>
          <p:nvPr/>
        </p:nvGrpSpPr>
        <p:grpSpPr>
          <a:xfrm>
            <a:off x="8812250" y="5953497"/>
            <a:ext cx="3107019" cy="523220"/>
            <a:chOff x="6761085" y="5747750"/>
            <a:chExt cx="2342705" cy="618313"/>
          </a:xfrm>
        </p:grpSpPr>
        <p:sp>
          <p:nvSpPr>
            <p:cNvPr id="42" name="Right Arrow 25">
              <a:extLst>
                <a:ext uri="{FF2B5EF4-FFF2-40B4-BE49-F238E27FC236}">
                  <a16:creationId xmlns:a16="http://schemas.microsoft.com/office/drawing/2014/main" id="{0B8CF1DF-15B7-44BE-A0EE-BC861BA28EC5}"/>
                </a:ext>
              </a:extLst>
            </p:cNvPr>
            <p:cNvSpPr/>
            <p:nvPr/>
          </p:nvSpPr>
          <p:spPr>
            <a:xfrm>
              <a:off x="6761085" y="5771705"/>
              <a:ext cx="2342705" cy="53767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43" name="TextBox 42">
              <a:extLst>
                <a:ext uri="{FF2B5EF4-FFF2-40B4-BE49-F238E27FC236}">
                  <a16:creationId xmlns:a16="http://schemas.microsoft.com/office/drawing/2014/main" id="{C94C3C0C-C21B-4BEB-BC9D-96284C1BEBC3}"/>
                </a:ext>
              </a:extLst>
            </p:cNvPr>
            <p:cNvSpPr txBox="1"/>
            <p:nvPr/>
          </p:nvSpPr>
          <p:spPr>
            <a:xfrm>
              <a:off x="7106730" y="5747750"/>
              <a:ext cx="1497795" cy="618313"/>
            </a:xfrm>
            <a:prstGeom prst="rect">
              <a:avLst/>
            </a:prstGeom>
            <a:solidFill>
              <a:srgbClr val="FFFF99"/>
            </a:solidFill>
            <a:ln w="19050">
              <a:solidFill>
                <a:srgbClr val="000000"/>
              </a:solidFill>
            </a:ln>
            <a:effectLst>
              <a:innerShdw blurRad="63500" dist="50800" dir="2700000">
                <a:prstClr val="black">
                  <a:alpha val="50000"/>
                </a:prstClr>
              </a:inn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rPr>
                <a:t>1</a:t>
              </a:r>
              <a:r>
                <a:rPr lang="en-US" sz="1400" b="1" kern="0" baseline="30000" dirty="0">
                  <a:solidFill>
                    <a:srgbClr val="000000"/>
                  </a:solidFill>
                </a:rPr>
                <a:t>st</a:t>
              </a:r>
              <a:r>
                <a:rPr lang="en-US" sz="1400" b="1" kern="0" dirty="0">
                  <a:solidFill>
                    <a:srgbClr val="000000"/>
                  </a:solidFill>
                </a:rPr>
                <a:t> Solution Information</a:t>
              </a:r>
            </a:p>
          </p:txBody>
        </p:sp>
      </p:grpSp>
      <p:pic>
        <p:nvPicPr>
          <p:cNvPr id="5" name="图片 4" descr="图形用户界面, 文本, 应用程序&#10;&#10;描述已自动生成">
            <a:extLst>
              <a:ext uri="{FF2B5EF4-FFF2-40B4-BE49-F238E27FC236}">
                <a16:creationId xmlns:a16="http://schemas.microsoft.com/office/drawing/2014/main" id="{504FC29D-7C20-44EF-9C90-93BF090382BA}"/>
              </a:ext>
            </a:extLst>
          </p:cNvPr>
          <p:cNvPicPr>
            <a:picLocks noChangeAspect="1"/>
          </p:cNvPicPr>
          <p:nvPr/>
        </p:nvPicPr>
        <p:blipFill>
          <a:blip r:embed="rId3"/>
          <a:stretch>
            <a:fillRect/>
          </a:stretch>
        </p:blipFill>
        <p:spPr>
          <a:xfrm>
            <a:off x="229114" y="3120992"/>
            <a:ext cx="2400132" cy="2286000"/>
          </a:xfrm>
          <a:prstGeom prst="rect">
            <a:avLst/>
          </a:prstGeom>
        </p:spPr>
      </p:pic>
      <p:pic>
        <p:nvPicPr>
          <p:cNvPr id="8" name="图片 7" descr="图形用户界面&#10;&#10;描述已自动生成">
            <a:extLst>
              <a:ext uri="{FF2B5EF4-FFF2-40B4-BE49-F238E27FC236}">
                <a16:creationId xmlns:a16="http://schemas.microsoft.com/office/drawing/2014/main" id="{9B8763E9-7F87-4A32-9F9E-6EFB6B360D0C}"/>
              </a:ext>
            </a:extLst>
          </p:cNvPr>
          <p:cNvPicPr>
            <a:picLocks noChangeAspect="1"/>
          </p:cNvPicPr>
          <p:nvPr/>
        </p:nvPicPr>
        <p:blipFill>
          <a:blip r:embed="rId4"/>
          <a:stretch>
            <a:fillRect/>
          </a:stretch>
        </p:blipFill>
        <p:spPr>
          <a:xfrm>
            <a:off x="3196789" y="3120992"/>
            <a:ext cx="2502106" cy="2286000"/>
          </a:xfrm>
          <a:prstGeom prst="rect">
            <a:avLst/>
          </a:prstGeom>
        </p:spPr>
      </p:pic>
      <p:pic>
        <p:nvPicPr>
          <p:cNvPr id="14" name="图片 13" descr="图形用户界面&#10;&#10;描述已自动生成">
            <a:extLst>
              <a:ext uri="{FF2B5EF4-FFF2-40B4-BE49-F238E27FC236}">
                <a16:creationId xmlns:a16="http://schemas.microsoft.com/office/drawing/2014/main" id="{C479564B-7234-4E61-9914-84C95CD528E5}"/>
              </a:ext>
            </a:extLst>
          </p:cNvPr>
          <p:cNvPicPr>
            <a:picLocks noChangeAspect="1"/>
          </p:cNvPicPr>
          <p:nvPr/>
        </p:nvPicPr>
        <p:blipFill>
          <a:blip r:embed="rId5"/>
          <a:stretch>
            <a:fillRect/>
          </a:stretch>
        </p:blipFill>
        <p:spPr>
          <a:xfrm>
            <a:off x="6326373" y="3120992"/>
            <a:ext cx="2505483" cy="2286000"/>
          </a:xfrm>
          <a:prstGeom prst="rect">
            <a:avLst/>
          </a:prstGeom>
        </p:spPr>
      </p:pic>
      <p:pic>
        <p:nvPicPr>
          <p:cNvPr id="17" name="图片 16" descr="图形用户界面&#10;&#10;描述已自动生成">
            <a:extLst>
              <a:ext uri="{FF2B5EF4-FFF2-40B4-BE49-F238E27FC236}">
                <a16:creationId xmlns:a16="http://schemas.microsoft.com/office/drawing/2014/main" id="{07844A67-6B4B-4671-8328-DC9106C89B06}"/>
              </a:ext>
            </a:extLst>
          </p:cNvPr>
          <p:cNvPicPr>
            <a:picLocks noChangeAspect="1"/>
          </p:cNvPicPr>
          <p:nvPr/>
        </p:nvPicPr>
        <p:blipFill>
          <a:blip r:embed="rId6"/>
          <a:stretch>
            <a:fillRect/>
          </a:stretch>
        </p:blipFill>
        <p:spPr>
          <a:xfrm>
            <a:off x="9424036" y="3120992"/>
            <a:ext cx="2500838" cy="2286000"/>
          </a:xfrm>
          <a:prstGeom prst="rect">
            <a:avLst/>
          </a:prstGeom>
        </p:spPr>
      </p:pic>
      <p:pic>
        <p:nvPicPr>
          <p:cNvPr id="24" name="图片 23" descr="图形用户界面, 应用程序&#10;&#10;描述已自动生成">
            <a:extLst>
              <a:ext uri="{FF2B5EF4-FFF2-40B4-BE49-F238E27FC236}">
                <a16:creationId xmlns:a16="http://schemas.microsoft.com/office/drawing/2014/main" id="{0423CBA3-1C35-4A0B-A2E9-BC01F9D58EE8}"/>
              </a:ext>
            </a:extLst>
          </p:cNvPr>
          <p:cNvPicPr>
            <a:picLocks noChangeAspect="1"/>
          </p:cNvPicPr>
          <p:nvPr/>
        </p:nvPicPr>
        <p:blipFill>
          <a:blip r:embed="rId7"/>
          <a:stretch>
            <a:fillRect/>
          </a:stretch>
        </p:blipFill>
        <p:spPr>
          <a:xfrm>
            <a:off x="623219" y="1474803"/>
            <a:ext cx="1650045" cy="1463040"/>
          </a:xfrm>
          <a:prstGeom prst="rect">
            <a:avLst/>
          </a:prstGeom>
        </p:spPr>
      </p:pic>
      <p:cxnSp>
        <p:nvCxnSpPr>
          <p:cNvPr id="16" name="Curved Connector 15"/>
          <p:cNvCxnSpPr>
            <a:cxnSpLocks/>
          </p:cNvCxnSpPr>
          <p:nvPr/>
        </p:nvCxnSpPr>
        <p:spPr>
          <a:xfrm rot="16200000" flipH="1">
            <a:off x="1352135" y="2591978"/>
            <a:ext cx="770991" cy="287038"/>
          </a:xfrm>
          <a:prstGeom prst="curvedConnector3">
            <a:avLst>
              <a:gd name="adj1" fmla="val 50000"/>
            </a:avLst>
          </a:prstGeom>
          <a:ln w="38100">
            <a:solidFill>
              <a:schemeClr val="accent1"/>
            </a:solidFill>
            <a:tailEnd type="arrow"/>
          </a:ln>
        </p:spPr>
        <p:style>
          <a:lnRef idx="3">
            <a:schemeClr val="dk1"/>
          </a:lnRef>
          <a:fillRef idx="0">
            <a:schemeClr val="dk1"/>
          </a:fillRef>
          <a:effectRef idx="2">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left)">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wipe(left)">
                                      <p:cBhvr>
                                        <p:cTn id="1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7956CFA-36E1-4643-A82E-27987915CF80}"/>
              </a:ext>
            </a:extLst>
          </p:cNvPr>
          <p:cNvPicPr>
            <a:picLocks noChangeAspect="1"/>
          </p:cNvPicPr>
          <p:nvPr/>
        </p:nvPicPr>
        <p:blipFill rotWithShape="1">
          <a:blip r:embed="rId3"/>
          <a:srcRect b="51344"/>
          <a:stretch/>
        </p:blipFill>
        <p:spPr>
          <a:xfrm>
            <a:off x="821587" y="1212364"/>
            <a:ext cx="2143922" cy="1679514"/>
          </a:xfrm>
          <a:prstGeom prst="rect">
            <a:avLst/>
          </a:prstGeom>
        </p:spPr>
      </p:pic>
      <p:sp>
        <p:nvSpPr>
          <p:cNvPr id="2" name="Title 1"/>
          <p:cNvSpPr>
            <a:spLocks noGrp="1"/>
          </p:cNvSpPr>
          <p:nvPr>
            <p:ph type="title"/>
          </p:nvPr>
        </p:nvSpPr>
        <p:spPr/>
        <p:txBody>
          <a:bodyPr/>
          <a:lstStyle/>
          <a:p>
            <a:r>
              <a:rPr lang="en-US" dirty="0"/>
              <a:t>Project Wizard</a:t>
            </a:r>
          </a:p>
        </p:txBody>
      </p:sp>
      <p:sp>
        <p:nvSpPr>
          <p:cNvPr id="30" name="Slide Number Placeholder 29"/>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14</a:t>
            </a:fld>
            <a:endParaRPr lang="en-US" dirty="0"/>
          </a:p>
        </p:txBody>
      </p:sp>
      <p:sp>
        <p:nvSpPr>
          <p:cNvPr id="3" name="Content Placeholder 2"/>
          <p:cNvSpPr>
            <a:spLocks noGrp="1"/>
          </p:cNvSpPr>
          <p:nvPr>
            <p:ph idx="4294967295"/>
          </p:nvPr>
        </p:nvSpPr>
        <p:spPr>
          <a:xfrm>
            <a:off x="720701" y="898007"/>
            <a:ext cx="9793313" cy="5324994"/>
          </a:xfrm>
        </p:spPr>
        <p:txBody>
          <a:bodyPr/>
          <a:lstStyle/>
          <a:p>
            <a:r>
              <a:rPr lang="en-US" dirty="0"/>
              <a:t>The Project Wizard guides users through the steps of opening a new project</a:t>
            </a:r>
          </a:p>
        </p:txBody>
      </p:sp>
      <p:sp>
        <p:nvSpPr>
          <p:cNvPr id="18" name="TextBox 17"/>
          <p:cNvSpPr txBox="1"/>
          <p:nvPr/>
        </p:nvSpPr>
        <p:spPr>
          <a:xfrm>
            <a:off x="720700" y="5313664"/>
            <a:ext cx="2303700" cy="646331"/>
          </a:xfrm>
          <a:prstGeom prst="rect">
            <a:avLst/>
          </a:prstGeom>
          <a:noFill/>
        </p:spPr>
        <p:txBody>
          <a:bodyPr wrap="square" rtlCol="0">
            <a:spAutoFit/>
          </a:bodyPr>
          <a:lstStyle/>
          <a:p>
            <a:pPr algn="ctr"/>
            <a:r>
              <a:rPr lang="en-US" dirty="0"/>
              <a:t>Define project and directory</a:t>
            </a:r>
          </a:p>
        </p:txBody>
      </p:sp>
      <p:sp>
        <p:nvSpPr>
          <p:cNvPr id="19" name="TextBox 18"/>
          <p:cNvSpPr txBox="1"/>
          <p:nvPr/>
        </p:nvSpPr>
        <p:spPr>
          <a:xfrm>
            <a:off x="3561930" y="5309440"/>
            <a:ext cx="2303700" cy="646331"/>
          </a:xfrm>
          <a:prstGeom prst="rect">
            <a:avLst/>
          </a:prstGeom>
          <a:noFill/>
        </p:spPr>
        <p:txBody>
          <a:bodyPr wrap="square" rtlCol="0">
            <a:spAutoFit/>
          </a:bodyPr>
          <a:lstStyle/>
          <a:p>
            <a:pPr algn="ctr"/>
            <a:r>
              <a:rPr lang="en-US" dirty="0"/>
              <a:t>Add design source files</a:t>
            </a:r>
          </a:p>
        </p:txBody>
      </p:sp>
      <p:sp>
        <p:nvSpPr>
          <p:cNvPr id="20" name="TextBox 19"/>
          <p:cNvSpPr txBox="1"/>
          <p:nvPr/>
        </p:nvSpPr>
        <p:spPr>
          <a:xfrm>
            <a:off x="6508549" y="5341251"/>
            <a:ext cx="2303700" cy="646331"/>
          </a:xfrm>
          <a:prstGeom prst="rect">
            <a:avLst/>
          </a:prstGeom>
          <a:noFill/>
        </p:spPr>
        <p:txBody>
          <a:bodyPr wrap="square" rtlCol="0">
            <a:spAutoFit/>
          </a:bodyPr>
          <a:lstStyle/>
          <a:p>
            <a:pPr algn="ctr"/>
            <a:r>
              <a:rPr lang="en-US" dirty="0"/>
              <a:t>Specify test bench files</a:t>
            </a:r>
          </a:p>
        </p:txBody>
      </p:sp>
      <p:sp>
        <p:nvSpPr>
          <p:cNvPr id="21" name="TextBox 20"/>
          <p:cNvSpPr txBox="1"/>
          <p:nvPr/>
        </p:nvSpPr>
        <p:spPr>
          <a:xfrm>
            <a:off x="9502562" y="5329216"/>
            <a:ext cx="2327092" cy="646331"/>
          </a:xfrm>
          <a:prstGeom prst="rect">
            <a:avLst/>
          </a:prstGeom>
          <a:noFill/>
        </p:spPr>
        <p:txBody>
          <a:bodyPr wrap="square" rtlCol="0">
            <a:spAutoFit/>
          </a:bodyPr>
          <a:lstStyle/>
          <a:p>
            <a:pPr algn="ctr"/>
            <a:r>
              <a:rPr lang="en-US" dirty="0"/>
              <a:t>Specify clock and select part</a:t>
            </a:r>
          </a:p>
        </p:txBody>
      </p:sp>
      <p:sp>
        <p:nvSpPr>
          <p:cNvPr id="22" name="TextBox 21"/>
          <p:cNvSpPr txBox="1"/>
          <p:nvPr/>
        </p:nvSpPr>
        <p:spPr>
          <a:xfrm>
            <a:off x="3836202" y="2392065"/>
            <a:ext cx="2416046" cy="369332"/>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none" rtlCol="0">
            <a:spAutoFit/>
          </a:bodyPr>
          <a:lstStyle/>
          <a:p>
            <a:r>
              <a:rPr lang="en-US" dirty="0"/>
              <a:t>Step-by-step guide …</a:t>
            </a:r>
          </a:p>
        </p:txBody>
      </p:sp>
      <p:pic>
        <p:nvPicPr>
          <p:cNvPr id="9" name="Picture 8">
            <a:extLst>
              <a:ext uri="{FF2B5EF4-FFF2-40B4-BE49-F238E27FC236}">
                <a16:creationId xmlns:a16="http://schemas.microsoft.com/office/drawing/2014/main" id="{7DEEC716-9AF7-4350-AD0D-19205B8D812D}"/>
              </a:ext>
            </a:extLst>
          </p:cNvPr>
          <p:cNvPicPr>
            <a:picLocks noChangeAspect="1"/>
          </p:cNvPicPr>
          <p:nvPr/>
        </p:nvPicPr>
        <p:blipFill>
          <a:blip r:embed="rId4"/>
          <a:stretch>
            <a:fillRect/>
          </a:stretch>
        </p:blipFill>
        <p:spPr>
          <a:xfrm>
            <a:off x="3558860" y="3072010"/>
            <a:ext cx="2233217" cy="2280564"/>
          </a:xfrm>
          <a:prstGeom prst="rect">
            <a:avLst/>
          </a:prstGeom>
        </p:spPr>
      </p:pic>
      <p:pic>
        <p:nvPicPr>
          <p:cNvPr id="10" name="Picture 9">
            <a:extLst>
              <a:ext uri="{FF2B5EF4-FFF2-40B4-BE49-F238E27FC236}">
                <a16:creationId xmlns:a16="http://schemas.microsoft.com/office/drawing/2014/main" id="{C12F28C9-AE1C-486F-8504-D06E514C1478}"/>
              </a:ext>
            </a:extLst>
          </p:cNvPr>
          <p:cNvPicPr>
            <a:picLocks noChangeAspect="1"/>
          </p:cNvPicPr>
          <p:nvPr/>
        </p:nvPicPr>
        <p:blipFill>
          <a:blip r:embed="rId5"/>
          <a:stretch>
            <a:fillRect/>
          </a:stretch>
        </p:blipFill>
        <p:spPr>
          <a:xfrm>
            <a:off x="6471773" y="3101806"/>
            <a:ext cx="2249739" cy="2297437"/>
          </a:xfrm>
          <a:prstGeom prst="rect">
            <a:avLst/>
          </a:prstGeom>
        </p:spPr>
      </p:pic>
      <p:pic>
        <p:nvPicPr>
          <p:cNvPr id="11" name="Picture 10">
            <a:extLst>
              <a:ext uri="{FF2B5EF4-FFF2-40B4-BE49-F238E27FC236}">
                <a16:creationId xmlns:a16="http://schemas.microsoft.com/office/drawing/2014/main" id="{176A3437-2DB9-4F56-9D22-ED920E9122E5}"/>
              </a:ext>
            </a:extLst>
          </p:cNvPr>
          <p:cNvPicPr>
            <a:picLocks noChangeAspect="1"/>
          </p:cNvPicPr>
          <p:nvPr/>
        </p:nvPicPr>
        <p:blipFill>
          <a:blip r:embed="rId6"/>
          <a:stretch>
            <a:fillRect/>
          </a:stretch>
        </p:blipFill>
        <p:spPr>
          <a:xfrm>
            <a:off x="9469965" y="3101806"/>
            <a:ext cx="2249739" cy="2297437"/>
          </a:xfrm>
          <a:prstGeom prst="rect">
            <a:avLst/>
          </a:prstGeom>
        </p:spPr>
      </p:pic>
      <p:pic>
        <p:nvPicPr>
          <p:cNvPr id="13" name="Picture 12">
            <a:extLst>
              <a:ext uri="{FF2B5EF4-FFF2-40B4-BE49-F238E27FC236}">
                <a16:creationId xmlns:a16="http://schemas.microsoft.com/office/drawing/2014/main" id="{77188D9F-CC80-4DC8-8EC6-436ACF0EDF90}"/>
              </a:ext>
            </a:extLst>
          </p:cNvPr>
          <p:cNvPicPr>
            <a:picLocks noChangeAspect="1"/>
          </p:cNvPicPr>
          <p:nvPr/>
        </p:nvPicPr>
        <p:blipFill>
          <a:blip r:embed="rId7"/>
          <a:stretch>
            <a:fillRect/>
          </a:stretch>
        </p:blipFill>
        <p:spPr>
          <a:xfrm>
            <a:off x="821588" y="3036022"/>
            <a:ext cx="2303699" cy="2352540"/>
          </a:xfrm>
          <a:prstGeom prst="rect">
            <a:avLst/>
          </a:prstGeom>
        </p:spPr>
      </p:pic>
      <p:cxnSp>
        <p:nvCxnSpPr>
          <p:cNvPr id="16" name="Curved Connector 15"/>
          <p:cNvCxnSpPr>
            <a:cxnSpLocks/>
          </p:cNvCxnSpPr>
          <p:nvPr/>
        </p:nvCxnSpPr>
        <p:spPr>
          <a:xfrm rot="16200000" flipH="1">
            <a:off x="1436013" y="2573696"/>
            <a:ext cx="770991" cy="287038"/>
          </a:xfrm>
          <a:prstGeom prst="curvedConnector3">
            <a:avLst>
              <a:gd name="adj1" fmla="val 50000"/>
            </a:avLst>
          </a:prstGeom>
          <a:ln>
            <a:tailEnd type="arrow"/>
          </a:ln>
        </p:spPr>
        <p:style>
          <a:lnRef idx="3">
            <a:schemeClr val="dk1"/>
          </a:lnRef>
          <a:fillRef idx="0">
            <a:schemeClr val="dk1"/>
          </a:fillRef>
          <a:effectRef idx="2">
            <a:schemeClr val="dk1"/>
          </a:effectRef>
          <a:fontRef idx="minor">
            <a:schemeClr val="tx1"/>
          </a:fontRef>
        </p:style>
      </p:cxnSp>
      <p:sp>
        <p:nvSpPr>
          <p:cNvPr id="35" name="Right Arrow 32">
            <a:extLst>
              <a:ext uri="{FF2B5EF4-FFF2-40B4-BE49-F238E27FC236}">
                <a16:creationId xmlns:a16="http://schemas.microsoft.com/office/drawing/2014/main" id="{757006F4-8C32-4314-8AF1-6834613C725B}"/>
              </a:ext>
            </a:extLst>
          </p:cNvPr>
          <p:cNvSpPr/>
          <p:nvPr/>
        </p:nvSpPr>
        <p:spPr>
          <a:xfrm>
            <a:off x="5846393" y="3884074"/>
            <a:ext cx="563127" cy="30724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kern="0" dirty="0">
              <a:solidFill>
                <a:srgbClr val="FFFFFF"/>
              </a:solidFill>
              <a:latin typeface="Arial"/>
            </a:endParaRPr>
          </a:p>
        </p:txBody>
      </p:sp>
      <p:sp>
        <p:nvSpPr>
          <p:cNvPr id="36" name="Right Arrow 31">
            <a:extLst>
              <a:ext uri="{FF2B5EF4-FFF2-40B4-BE49-F238E27FC236}">
                <a16:creationId xmlns:a16="http://schemas.microsoft.com/office/drawing/2014/main" id="{8080E62A-689F-4D99-AEB6-339C6F047BF1}"/>
              </a:ext>
            </a:extLst>
          </p:cNvPr>
          <p:cNvSpPr/>
          <p:nvPr/>
        </p:nvSpPr>
        <p:spPr>
          <a:xfrm>
            <a:off x="2900410" y="3884074"/>
            <a:ext cx="563127" cy="30724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kern="0" dirty="0">
              <a:solidFill>
                <a:srgbClr val="FFFFFF"/>
              </a:solidFill>
              <a:latin typeface="Arial"/>
            </a:endParaRPr>
          </a:p>
        </p:txBody>
      </p:sp>
      <p:sp>
        <p:nvSpPr>
          <p:cNvPr id="37" name="Right Arrow 11">
            <a:extLst>
              <a:ext uri="{FF2B5EF4-FFF2-40B4-BE49-F238E27FC236}">
                <a16:creationId xmlns:a16="http://schemas.microsoft.com/office/drawing/2014/main" id="{1CE01FF3-BF30-4CC2-8066-3AA67FD4A072}"/>
              </a:ext>
            </a:extLst>
          </p:cNvPr>
          <p:cNvSpPr/>
          <p:nvPr/>
        </p:nvSpPr>
        <p:spPr>
          <a:xfrm>
            <a:off x="8778636" y="3884074"/>
            <a:ext cx="563127" cy="30724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kern="0" dirty="0">
              <a:solidFill>
                <a:srgbClr val="FFFFFF"/>
              </a:solidFill>
              <a:latin typeface="Arial"/>
            </a:endParaRPr>
          </a:p>
        </p:txBody>
      </p:sp>
      <p:grpSp>
        <p:nvGrpSpPr>
          <p:cNvPr id="38" name="Group 27">
            <a:extLst>
              <a:ext uri="{FF2B5EF4-FFF2-40B4-BE49-F238E27FC236}">
                <a16:creationId xmlns:a16="http://schemas.microsoft.com/office/drawing/2014/main" id="{34B6A21F-6305-411F-84DF-35C5D089FC8F}"/>
              </a:ext>
            </a:extLst>
          </p:cNvPr>
          <p:cNvGrpSpPr/>
          <p:nvPr/>
        </p:nvGrpSpPr>
        <p:grpSpPr>
          <a:xfrm>
            <a:off x="567122" y="5977448"/>
            <a:ext cx="7999347" cy="535349"/>
            <a:chOff x="424260" y="5771705"/>
            <a:chExt cx="6106395" cy="637810"/>
          </a:xfrm>
        </p:grpSpPr>
        <p:sp>
          <p:nvSpPr>
            <p:cNvPr id="39" name="Right Arrow 23">
              <a:extLst>
                <a:ext uri="{FF2B5EF4-FFF2-40B4-BE49-F238E27FC236}">
                  <a16:creationId xmlns:a16="http://schemas.microsoft.com/office/drawing/2014/main" id="{6AC55B5A-2E01-4719-ABD1-D801FF04CF88}"/>
                </a:ext>
              </a:extLst>
            </p:cNvPr>
            <p:cNvSpPr/>
            <p:nvPr/>
          </p:nvSpPr>
          <p:spPr>
            <a:xfrm>
              <a:off x="424260" y="5771705"/>
              <a:ext cx="6106395" cy="53767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40" name="TextBox 39">
              <a:extLst>
                <a:ext uri="{FF2B5EF4-FFF2-40B4-BE49-F238E27FC236}">
                  <a16:creationId xmlns:a16="http://schemas.microsoft.com/office/drawing/2014/main" id="{D0FBCC62-C7EF-48FD-8321-857E94F04FC2}"/>
                </a:ext>
              </a:extLst>
            </p:cNvPr>
            <p:cNvSpPr txBox="1"/>
            <p:nvPr/>
          </p:nvSpPr>
          <p:spPr>
            <a:xfrm>
              <a:off x="2690155" y="5786155"/>
              <a:ext cx="1728225" cy="623360"/>
            </a:xfrm>
            <a:prstGeom prst="rect">
              <a:avLst/>
            </a:prstGeom>
            <a:solidFill>
              <a:srgbClr val="FFFF99"/>
            </a:solidFill>
            <a:ln w="19050">
              <a:solidFill>
                <a:srgbClr val="000000"/>
              </a:solidFill>
            </a:ln>
            <a:effectLst>
              <a:innerShdw blurRad="63500" dist="50800" dir="2700000">
                <a:prstClr val="black">
                  <a:alpha val="50000"/>
                </a:prstClr>
              </a:inn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rPr>
                <a:t>Project Level Information</a:t>
              </a:r>
            </a:p>
          </p:txBody>
        </p:sp>
      </p:grpSp>
      <p:grpSp>
        <p:nvGrpSpPr>
          <p:cNvPr id="41" name="Group 28">
            <a:extLst>
              <a:ext uri="{FF2B5EF4-FFF2-40B4-BE49-F238E27FC236}">
                <a16:creationId xmlns:a16="http://schemas.microsoft.com/office/drawing/2014/main" id="{C34F4CDF-EFAE-4E23-A9A8-0A1DF6C6F9C3}"/>
              </a:ext>
            </a:extLst>
          </p:cNvPr>
          <p:cNvGrpSpPr/>
          <p:nvPr/>
        </p:nvGrpSpPr>
        <p:grpSpPr>
          <a:xfrm>
            <a:off x="8812250" y="5953497"/>
            <a:ext cx="3107019" cy="523220"/>
            <a:chOff x="6761085" y="5747750"/>
            <a:chExt cx="2342705" cy="618313"/>
          </a:xfrm>
        </p:grpSpPr>
        <p:sp>
          <p:nvSpPr>
            <p:cNvPr id="42" name="Right Arrow 25">
              <a:extLst>
                <a:ext uri="{FF2B5EF4-FFF2-40B4-BE49-F238E27FC236}">
                  <a16:creationId xmlns:a16="http://schemas.microsoft.com/office/drawing/2014/main" id="{0B8CF1DF-15B7-44BE-A0EE-BC861BA28EC5}"/>
                </a:ext>
              </a:extLst>
            </p:cNvPr>
            <p:cNvSpPr/>
            <p:nvPr/>
          </p:nvSpPr>
          <p:spPr>
            <a:xfrm>
              <a:off x="6761085" y="5771705"/>
              <a:ext cx="2342705" cy="53767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43" name="TextBox 42">
              <a:extLst>
                <a:ext uri="{FF2B5EF4-FFF2-40B4-BE49-F238E27FC236}">
                  <a16:creationId xmlns:a16="http://schemas.microsoft.com/office/drawing/2014/main" id="{C94C3C0C-C21B-4BEB-BC9D-96284C1BEBC3}"/>
                </a:ext>
              </a:extLst>
            </p:cNvPr>
            <p:cNvSpPr txBox="1"/>
            <p:nvPr/>
          </p:nvSpPr>
          <p:spPr>
            <a:xfrm>
              <a:off x="7106730" y="5747750"/>
              <a:ext cx="1497795" cy="618313"/>
            </a:xfrm>
            <a:prstGeom prst="rect">
              <a:avLst/>
            </a:prstGeom>
            <a:solidFill>
              <a:srgbClr val="FFFF99"/>
            </a:solidFill>
            <a:ln w="19050">
              <a:solidFill>
                <a:srgbClr val="000000"/>
              </a:solidFill>
            </a:ln>
            <a:effectLst>
              <a:innerShdw blurRad="63500" dist="50800" dir="2700000">
                <a:prstClr val="black">
                  <a:alpha val="50000"/>
                </a:prstClr>
              </a:inn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rPr>
                <a:t>1</a:t>
              </a:r>
              <a:r>
                <a:rPr lang="en-US" sz="1400" b="1" kern="0" baseline="30000" dirty="0">
                  <a:solidFill>
                    <a:srgbClr val="000000"/>
                  </a:solidFill>
                </a:rPr>
                <a:t>st</a:t>
              </a:r>
              <a:r>
                <a:rPr lang="en-US" sz="1400" b="1" kern="0" dirty="0">
                  <a:solidFill>
                    <a:srgbClr val="000000"/>
                  </a:solidFill>
                </a:rPr>
                <a:t> Solution Information</a:t>
              </a:r>
            </a:p>
          </p:txBody>
        </p:sp>
      </p:grpSp>
    </p:spTree>
    <p:extLst>
      <p:ext uri="{BB962C8B-B14F-4D97-AF65-F5344CB8AC3E}">
        <p14:creationId xmlns:p14="http://schemas.microsoft.com/office/powerpoint/2010/main" val="2229769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left)">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wipe(left)">
                                      <p:cBhvr>
                                        <p:cTn id="1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Define Project &amp; Directory</a:t>
            </a:r>
          </a:p>
        </p:txBody>
      </p:sp>
      <p:sp>
        <p:nvSpPr>
          <p:cNvPr id="2" name="Content Placeholder 1"/>
          <p:cNvSpPr>
            <a:spLocks noGrp="1"/>
          </p:cNvSpPr>
          <p:nvPr>
            <p:ph sz="half" idx="1"/>
          </p:nvPr>
        </p:nvSpPr>
        <p:spPr/>
        <p:txBody>
          <a:bodyPr/>
          <a:lstStyle/>
          <a:p>
            <a:r>
              <a:rPr lang="en-US" dirty="0"/>
              <a:t>Define the project name</a:t>
            </a:r>
          </a:p>
          <a:p>
            <a:endParaRPr lang="en-US" dirty="0"/>
          </a:p>
          <a:p>
            <a:r>
              <a:rPr lang="en-US" dirty="0"/>
              <a:t>Browse to the location of the project</a:t>
            </a:r>
          </a:p>
          <a:p>
            <a:pPr lvl="1"/>
            <a:r>
              <a:rPr lang="en-US" dirty="0"/>
              <a:t>In this example, project directory “</a:t>
            </a:r>
            <a:r>
              <a:rPr lang="en-US" dirty="0" err="1"/>
              <a:t>matrixmul</a:t>
            </a:r>
            <a:r>
              <a:rPr lang="en-US" dirty="0"/>
              <a:t>” will be created inside directory “lab1”</a:t>
            </a:r>
          </a:p>
          <a:p>
            <a:pPr lvl="1"/>
            <a:endParaRPr lang="en-US" dirty="0"/>
          </a:p>
        </p:txBody>
      </p:sp>
      <p:sp>
        <p:nvSpPr>
          <p:cNvPr id="9" name="Slide Number Placeholder 8"/>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15</a:t>
            </a:fld>
            <a:endParaRPr lang="en-US" dirty="0"/>
          </a:p>
        </p:txBody>
      </p:sp>
      <p:pic>
        <p:nvPicPr>
          <p:cNvPr id="5" name="图片 4">
            <a:extLst>
              <a:ext uri="{FF2B5EF4-FFF2-40B4-BE49-F238E27FC236}">
                <a16:creationId xmlns:a16="http://schemas.microsoft.com/office/drawing/2014/main" id="{C4FFC336-5536-45FC-9793-583A12FC3E0E}"/>
              </a:ext>
            </a:extLst>
          </p:cNvPr>
          <p:cNvPicPr>
            <a:picLocks noChangeAspect="1"/>
          </p:cNvPicPr>
          <p:nvPr/>
        </p:nvPicPr>
        <p:blipFill>
          <a:blip r:embed="rId2"/>
          <a:stretch>
            <a:fillRect/>
          </a:stretch>
        </p:blipFill>
        <p:spPr>
          <a:xfrm>
            <a:off x="6388533" y="1362074"/>
            <a:ext cx="4803648" cy="4572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Define Project &amp; Directory</a:t>
            </a:r>
          </a:p>
        </p:txBody>
      </p:sp>
      <p:sp>
        <p:nvSpPr>
          <p:cNvPr id="2" name="Content Placeholder 1"/>
          <p:cNvSpPr>
            <a:spLocks noGrp="1"/>
          </p:cNvSpPr>
          <p:nvPr>
            <p:ph sz="half" idx="1"/>
          </p:nvPr>
        </p:nvSpPr>
        <p:spPr/>
        <p:txBody>
          <a:bodyPr/>
          <a:lstStyle/>
          <a:p>
            <a:r>
              <a:rPr lang="en-US" dirty="0"/>
              <a:t>Define the project name</a:t>
            </a:r>
          </a:p>
          <a:p>
            <a:pPr marL="800100" lvl="1" indent="-342900">
              <a:buFont typeface="Verdana" pitchFamily="34" charset="0"/>
              <a:buChar char="−"/>
            </a:pPr>
            <a:r>
              <a:rPr lang="en-US" dirty="0"/>
              <a:t>Note, here the project is given the extension .</a:t>
            </a:r>
            <a:r>
              <a:rPr lang="en-US" dirty="0" err="1"/>
              <a:t>prj</a:t>
            </a:r>
            <a:endParaRPr lang="en-US" dirty="0"/>
          </a:p>
          <a:p>
            <a:pPr marL="800100" lvl="1" indent="-342900">
              <a:buFont typeface="Verdana" pitchFamily="34" charset="0"/>
              <a:buChar char="−"/>
            </a:pPr>
            <a:r>
              <a:rPr lang="en-US" dirty="0"/>
              <a:t>A useful way of seeing it’s a project (and not just another directory) when browsing</a:t>
            </a:r>
          </a:p>
          <a:p>
            <a:r>
              <a:rPr lang="en-US" dirty="0"/>
              <a:t>Browse to the location of the project</a:t>
            </a:r>
          </a:p>
          <a:p>
            <a:pPr lvl="1"/>
            <a:r>
              <a:rPr lang="en-US" dirty="0"/>
              <a:t>In this example, project directory “</a:t>
            </a:r>
            <a:r>
              <a:rPr lang="en-US" dirty="0" err="1"/>
              <a:t>matrixmul.prj</a:t>
            </a:r>
            <a:r>
              <a:rPr lang="en-US" dirty="0"/>
              <a:t>” will be created inside directory “lab1”</a:t>
            </a:r>
          </a:p>
          <a:p>
            <a:pPr lvl="1"/>
            <a:endParaRPr lang="en-US" dirty="0"/>
          </a:p>
        </p:txBody>
      </p:sp>
      <p:sp>
        <p:nvSpPr>
          <p:cNvPr id="9" name="Slide Number Placeholder 8"/>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16</a:t>
            </a:fld>
            <a:endParaRPr lang="en-US" dirty="0"/>
          </a:p>
        </p:txBody>
      </p:sp>
      <p:pic>
        <p:nvPicPr>
          <p:cNvPr id="3" name="Picture 2">
            <a:extLst>
              <a:ext uri="{FF2B5EF4-FFF2-40B4-BE49-F238E27FC236}">
                <a16:creationId xmlns:a16="http://schemas.microsoft.com/office/drawing/2014/main" id="{FB94EADA-4B1C-44FD-9A0A-2655B9747938}"/>
              </a:ext>
            </a:extLst>
          </p:cNvPr>
          <p:cNvPicPr>
            <a:picLocks noChangeAspect="1"/>
          </p:cNvPicPr>
          <p:nvPr/>
        </p:nvPicPr>
        <p:blipFill>
          <a:blip r:embed="rId2"/>
          <a:stretch>
            <a:fillRect/>
          </a:stretch>
        </p:blipFill>
        <p:spPr>
          <a:xfrm>
            <a:off x="6545264" y="1254090"/>
            <a:ext cx="3970337" cy="4054513"/>
          </a:xfrm>
          <a:prstGeom prst="rect">
            <a:avLst/>
          </a:prstGeom>
        </p:spPr>
      </p:pic>
    </p:spTree>
    <p:extLst>
      <p:ext uri="{BB962C8B-B14F-4D97-AF65-F5344CB8AC3E}">
        <p14:creationId xmlns:p14="http://schemas.microsoft.com/office/powerpoint/2010/main" val="9756179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2639649-F998-42F8-9336-726187D6F081}"/>
              </a:ext>
            </a:extLst>
          </p:cNvPr>
          <p:cNvPicPr>
            <a:picLocks noChangeAspect="1"/>
          </p:cNvPicPr>
          <p:nvPr/>
        </p:nvPicPr>
        <p:blipFill>
          <a:blip r:embed="rId2"/>
          <a:stretch>
            <a:fillRect/>
          </a:stretch>
        </p:blipFill>
        <p:spPr>
          <a:xfrm>
            <a:off x="6773684" y="1463041"/>
            <a:ext cx="5010912" cy="4572000"/>
          </a:xfrm>
          <a:prstGeom prst="rect">
            <a:avLst/>
          </a:prstGeom>
        </p:spPr>
      </p:pic>
      <p:sp>
        <p:nvSpPr>
          <p:cNvPr id="4" name="Title 3"/>
          <p:cNvSpPr>
            <a:spLocks noGrp="1"/>
          </p:cNvSpPr>
          <p:nvPr>
            <p:ph type="title"/>
          </p:nvPr>
        </p:nvSpPr>
        <p:spPr/>
        <p:txBody>
          <a:bodyPr/>
          <a:lstStyle/>
          <a:p>
            <a:r>
              <a:rPr lang="en-US" dirty="0"/>
              <a:t>Add Design Source Files</a:t>
            </a:r>
          </a:p>
        </p:txBody>
      </p:sp>
      <p:sp>
        <p:nvSpPr>
          <p:cNvPr id="2" name="Content Placeholder 1"/>
          <p:cNvSpPr>
            <a:spLocks noGrp="1"/>
          </p:cNvSpPr>
          <p:nvPr>
            <p:ph sz="half" idx="1"/>
          </p:nvPr>
        </p:nvSpPr>
        <p:spPr/>
        <p:txBody>
          <a:bodyPr/>
          <a:lstStyle/>
          <a:p>
            <a:r>
              <a:rPr lang="en-US" sz="1800" dirty="0"/>
              <a:t>Add Design Source Files</a:t>
            </a:r>
          </a:p>
          <a:p>
            <a:pPr marL="800100" lvl="1" indent="-342900">
              <a:buFont typeface="Verdana" pitchFamily="34" charset="0"/>
              <a:buChar char="−"/>
            </a:pPr>
            <a:r>
              <a:rPr lang="en-US" dirty="0"/>
              <a:t>This allows Vitis HLS to determine the top-level design for synthesis, from the test bench and associated files</a:t>
            </a:r>
          </a:p>
          <a:p>
            <a:r>
              <a:rPr lang="en-US" sz="1800" dirty="0"/>
              <a:t>Add Files…</a:t>
            </a:r>
          </a:p>
          <a:p>
            <a:pPr marL="800100" lvl="1" indent="-342900"/>
            <a:r>
              <a:rPr lang="en-US" dirty="0"/>
              <a:t>Select the source code file(s)</a:t>
            </a:r>
          </a:p>
          <a:p>
            <a:pPr marL="800100" lvl="1" indent="-342900"/>
            <a:r>
              <a:rPr lang="en-US" dirty="0"/>
              <a:t>The CTRL and SHIFT keys can be used to add multiple files</a:t>
            </a:r>
          </a:p>
          <a:p>
            <a:pPr marL="800100" lvl="1" indent="-342900"/>
            <a:r>
              <a:rPr lang="en-US" dirty="0"/>
              <a:t>No need to include headers (.h) if they reside in the same directory</a:t>
            </a:r>
          </a:p>
          <a:p>
            <a:r>
              <a:rPr lang="en-US" sz="1800" dirty="0"/>
              <a:t>Select File and Edit CFLAGS…</a:t>
            </a:r>
          </a:p>
          <a:p>
            <a:pPr marL="800100" lvl="1" indent="-342900">
              <a:buFont typeface="Verdana" pitchFamily="34" charset="0"/>
              <a:buChar char="−"/>
            </a:pPr>
            <a:r>
              <a:rPr lang="en-US" dirty="0"/>
              <a:t>If required, specify C compile arguments using the “Edit CFLAGS…”</a:t>
            </a:r>
          </a:p>
          <a:p>
            <a:pPr marL="1200150" lvl="2" indent="-342900">
              <a:buFont typeface="Verdana" pitchFamily="34" charset="0"/>
              <a:buChar char="−"/>
            </a:pPr>
            <a:r>
              <a:rPr lang="en-US" sz="1400" dirty="0"/>
              <a:t>Define macros</a:t>
            </a:r>
            <a:r>
              <a:rPr lang="en-US" sz="1050" dirty="0"/>
              <a:t>: </a:t>
            </a:r>
            <a:r>
              <a:rPr lang="en-US" sz="1400" dirty="0">
                <a:latin typeface="Courier New" panose="02070309020205020404" pitchFamily="49" charset="0"/>
                <a:cs typeface="Courier New" panose="02070309020205020404" pitchFamily="49" charset="0"/>
              </a:rPr>
              <a:t>-DVERSION1</a:t>
            </a:r>
            <a:endParaRPr lang="en-US" sz="1050" dirty="0">
              <a:latin typeface="Courier New" panose="02070309020205020404" pitchFamily="49" charset="0"/>
              <a:cs typeface="Courier New" panose="02070309020205020404" pitchFamily="49" charset="0"/>
            </a:endParaRPr>
          </a:p>
          <a:p>
            <a:pPr marL="1200150" lvl="2" indent="-342900">
              <a:buFont typeface="Verdana" pitchFamily="34" charset="0"/>
              <a:buChar char="−"/>
            </a:pPr>
            <a:r>
              <a:rPr lang="en-US" sz="1400" dirty="0"/>
              <a:t>Location of any (header) files not in the same directory as the source: -I../include</a:t>
            </a:r>
          </a:p>
          <a:p>
            <a:pPr lvl="1"/>
            <a:endParaRPr lang="en-US" dirty="0"/>
          </a:p>
        </p:txBody>
      </p:sp>
      <p:sp>
        <p:nvSpPr>
          <p:cNvPr id="10" name="Slide Number Placeholder 9"/>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17</a:t>
            </a:fld>
            <a:endParaRPr lang="en-US" dirty="0"/>
          </a:p>
        </p:txBody>
      </p:sp>
      <p:sp>
        <p:nvSpPr>
          <p:cNvPr id="7" name="TextBox 6"/>
          <p:cNvSpPr txBox="1"/>
          <p:nvPr/>
        </p:nvSpPr>
        <p:spPr>
          <a:xfrm>
            <a:off x="7078664" y="4925880"/>
            <a:ext cx="4400955" cy="738664"/>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400" b="1" dirty="0"/>
              <a:t>There is no need to add the location of standard Vitis HLS header files or header files located in the same project  location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A129B79-8E6E-4D79-8D45-132560A8AB66}"/>
              </a:ext>
            </a:extLst>
          </p:cNvPr>
          <p:cNvPicPr>
            <a:picLocks noChangeAspect="1"/>
          </p:cNvPicPr>
          <p:nvPr/>
        </p:nvPicPr>
        <p:blipFill>
          <a:blip r:embed="rId2"/>
          <a:stretch>
            <a:fillRect/>
          </a:stretch>
        </p:blipFill>
        <p:spPr>
          <a:xfrm>
            <a:off x="7123951" y="1479206"/>
            <a:ext cx="4310379" cy="4401764"/>
          </a:xfrm>
          <a:prstGeom prst="rect">
            <a:avLst/>
          </a:prstGeom>
        </p:spPr>
      </p:pic>
      <p:sp>
        <p:nvSpPr>
          <p:cNvPr id="4" name="Title 3"/>
          <p:cNvSpPr>
            <a:spLocks noGrp="1"/>
          </p:cNvSpPr>
          <p:nvPr>
            <p:ph type="title"/>
          </p:nvPr>
        </p:nvSpPr>
        <p:spPr/>
        <p:txBody>
          <a:bodyPr/>
          <a:lstStyle/>
          <a:p>
            <a:r>
              <a:rPr lang="en-US" dirty="0"/>
              <a:t>Add Design Source Files</a:t>
            </a:r>
          </a:p>
        </p:txBody>
      </p:sp>
      <p:sp>
        <p:nvSpPr>
          <p:cNvPr id="2" name="Content Placeholder 1"/>
          <p:cNvSpPr>
            <a:spLocks noGrp="1"/>
          </p:cNvSpPr>
          <p:nvPr>
            <p:ph sz="half" idx="1"/>
          </p:nvPr>
        </p:nvSpPr>
        <p:spPr/>
        <p:txBody>
          <a:bodyPr/>
          <a:lstStyle/>
          <a:p>
            <a:r>
              <a:rPr lang="en-US" sz="1800" dirty="0"/>
              <a:t>Add Design Source Files</a:t>
            </a:r>
          </a:p>
          <a:p>
            <a:pPr marL="800100" lvl="1" indent="-342900">
              <a:buFont typeface="Verdana" pitchFamily="34" charset="0"/>
              <a:buChar char="−"/>
            </a:pPr>
            <a:r>
              <a:rPr lang="en-US" dirty="0"/>
              <a:t>This allows </a:t>
            </a:r>
            <a:r>
              <a:rPr lang="en-US" dirty="0" err="1"/>
              <a:t>Vivado</a:t>
            </a:r>
            <a:r>
              <a:rPr lang="en-US" dirty="0"/>
              <a:t> HLS to determine the top-level design for synthesis, from the test bench and associated files</a:t>
            </a:r>
          </a:p>
          <a:p>
            <a:pPr marL="800100" lvl="1" indent="-342900">
              <a:buFont typeface="Verdana" pitchFamily="34" charset="0"/>
              <a:buChar char="−"/>
            </a:pPr>
            <a:r>
              <a:rPr lang="en-US" dirty="0"/>
              <a:t>Not required for </a:t>
            </a:r>
            <a:r>
              <a:rPr lang="en-US" dirty="0" err="1"/>
              <a:t>SystemC</a:t>
            </a:r>
            <a:r>
              <a:rPr lang="en-US" dirty="0"/>
              <a:t> designs</a:t>
            </a:r>
          </a:p>
          <a:p>
            <a:r>
              <a:rPr lang="en-US" sz="1800" dirty="0"/>
              <a:t>Add Files…</a:t>
            </a:r>
          </a:p>
          <a:p>
            <a:pPr marL="800100" lvl="1" indent="-342900"/>
            <a:r>
              <a:rPr lang="en-US" dirty="0"/>
              <a:t>Select the source code file(s)</a:t>
            </a:r>
          </a:p>
          <a:p>
            <a:pPr marL="800100" lvl="1" indent="-342900"/>
            <a:r>
              <a:rPr lang="en-US" dirty="0"/>
              <a:t>The CTRL and SHIFT keys can be used to add multiple files</a:t>
            </a:r>
          </a:p>
          <a:p>
            <a:pPr marL="800100" lvl="1" indent="-342900"/>
            <a:r>
              <a:rPr lang="en-US" dirty="0"/>
              <a:t>No need to include headers (.h) if they reside in the same directory</a:t>
            </a:r>
          </a:p>
          <a:p>
            <a:r>
              <a:rPr lang="en-US" sz="1800" dirty="0"/>
              <a:t>Select File and Edit CFLAGS…</a:t>
            </a:r>
          </a:p>
          <a:p>
            <a:pPr marL="800100" lvl="1" indent="-342900">
              <a:buFont typeface="Verdana" pitchFamily="34" charset="0"/>
              <a:buChar char="−"/>
            </a:pPr>
            <a:r>
              <a:rPr lang="en-US" dirty="0"/>
              <a:t>If required, specify C compile arguments using the “Edit CFLAGS…”</a:t>
            </a:r>
          </a:p>
          <a:p>
            <a:pPr marL="1200150" lvl="2" indent="-342900">
              <a:buFont typeface="Verdana" pitchFamily="34" charset="0"/>
              <a:buChar char="−"/>
            </a:pPr>
            <a:r>
              <a:rPr lang="en-US" sz="1400" dirty="0"/>
              <a:t>Define macros</a:t>
            </a:r>
            <a:r>
              <a:rPr lang="en-US" sz="1050" dirty="0"/>
              <a:t>: </a:t>
            </a:r>
            <a:r>
              <a:rPr lang="en-US" sz="1400" dirty="0">
                <a:latin typeface="Courier New" panose="02070309020205020404" pitchFamily="49" charset="0"/>
                <a:cs typeface="Courier New" panose="02070309020205020404" pitchFamily="49" charset="0"/>
              </a:rPr>
              <a:t>-DVERSION1</a:t>
            </a:r>
            <a:endParaRPr lang="en-US" sz="1050" dirty="0">
              <a:latin typeface="Courier New" panose="02070309020205020404" pitchFamily="49" charset="0"/>
              <a:cs typeface="Courier New" panose="02070309020205020404" pitchFamily="49" charset="0"/>
            </a:endParaRPr>
          </a:p>
          <a:p>
            <a:pPr marL="1200150" lvl="2" indent="-342900">
              <a:buFont typeface="Verdana" pitchFamily="34" charset="0"/>
              <a:buChar char="−"/>
            </a:pPr>
            <a:r>
              <a:rPr lang="en-US" sz="1400" dirty="0"/>
              <a:t>Location of any (header) files not in the same directory as the source: -I../include</a:t>
            </a:r>
          </a:p>
          <a:p>
            <a:pPr lvl="1"/>
            <a:endParaRPr lang="en-US" dirty="0"/>
          </a:p>
        </p:txBody>
      </p:sp>
      <p:sp>
        <p:nvSpPr>
          <p:cNvPr id="10" name="Slide Number Placeholder 9"/>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18</a:t>
            </a:fld>
            <a:endParaRPr lang="en-US" dirty="0"/>
          </a:p>
        </p:txBody>
      </p:sp>
      <p:sp>
        <p:nvSpPr>
          <p:cNvPr id="7" name="TextBox 6"/>
          <p:cNvSpPr txBox="1"/>
          <p:nvPr/>
        </p:nvSpPr>
        <p:spPr>
          <a:xfrm>
            <a:off x="7078664" y="4925880"/>
            <a:ext cx="4400955" cy="738664"/>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400" b="1" dirty="0"/>
              <a:t>There is no need to add the location of standard </a:t>
            </a:r>
            <a:r>
              <a:rPr lang="en-US" sz="1400" b="1" dirty="0" err="1"/>
              <a:t>Vivado</a:t>
            </a:r>
            <a:r>
              <a:rPr lang="en-US" sz="1400" b="1" dirty="0"/>
              <a:t> HLS or SystemC header files or header files located in the same project  location</a:t>
            </a:r>
          </a:p>
        </p:txBody>
      </p:sp>
    </p:spTree>
    <p:extLst>
      <p:ext uri="{BB962C8B-B14F-4D97-AF65-F5344CB8AC3E}">
        <p14:creationId xmlns:p14="http://schemas.microsoft.com/office/powerpoint/2010/main" val="1826560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Specify Test Bench Files</a:t>
            </a:r>
          </a:p>
        </p:txBody>
      </p:sp>
      <p:sp>
        <p:nvSpPr>
          <p:cNvPr id="2" name="Content Placeholder 1"/>
          <p:cNvSpPr>
            <a:spLocks noGrp="1"/>
          </p:cNvSpPr>
          <p:nvPr>
            <p:ph sz="half" idx="1"/>
          </p:nvPr>
        </p:nvSpPr>
        <p:spPr>
          <a:xfrm>
            <a:off x="579119" y="1011078"/>
            <a:ext cx="5181600" cy="4835843"/>
          </a:xfrm>
        </p:spPr>
        <p:txBody>
          <a:bodyPr/>
          <a:lstStyle/>
          <a:p>
            <a:r>
              <a:rPr lang="en-US" sz="1800" dirty="0"/>
              <a:t>Use “Add Files” to include the test bench</a:t>
            </a:r>
          </a:p>
          <a:p>
            <a:pPr lvl="1"/>
            <a:r>
              <a:rPr lang="en-US" dirty="0"/>
              <a:t>Vitis HLS will re-use these to verify the RTL using co-simulation</a:t>
            </a:r>
          </a:p>
          <a:p>
            <a:r>
              <a:rPr lang="en-US" sz="1800" u="sng" dirty="0"/>
              <a:t>And all files </a:t>
            </a:r>
            <a:r>
              <a:rPr lang="en-US" sz="1800" dirty="0"/>
              <a:t>referenced by the test bench</a:t>
            </a:r>
          </a:p>
          <a:p>
            <a:pPr marL="800100" lvl="1" indent="-342900"/>
            <a:r>
              <a:rPr lang="en-US" dirty="0"/>
              <a:t>The RTL simulation will be executed in a different directory (Ensures the original results are not over-written)</a:t>
            </a:r>
          </a:p>
          <a:p>
            <a:pPr marL="800100" lvl="1" indent="-342900"/>
            <a:r>
              <a:rPr lang="en-US" dirty="0"/>
              <a:t>Vitis HLS needs to also copy any files accessed by the test bench</a:t>
            </a:r>
          </a:p>
          <a:p>
            <a:pPr marL="1084263" lvl="2" indent="-342900"/>
            <a:r>
              <a:rPr lang="en-US" sz="1400" dirty="0"/>
              <a:t>E.g. Input data and output results  </a:t>
            </a:r>
          </a:p>
          <a:p>
            <a:pPr marL="457200" indent="-342900"/>
            <a:r>
              <a:rPr lang="en-US" sz="1800" dirty="0"/>
              <a:t>Add Folders</a:t>
            </a:r>
          </a:p>
          <a:p>
            <a:pPr marL="800100" lvl="1" indent="-342900"/>
            <a:r>
              <a:rPr lang="en-US" dirty="0"/>
              <a:t>If the test bench uses relative paths like “</a:t>
            </a:r>
            <a:r>
              <a:rPr lang="en-US" dirty="0" err="1"/>
              <a:t>sub_directory</a:t>
            </a:r>
            <a:r>
              <a:rPr lang="en-US" dirty="0"/>
              <a:t>/my_file.dat” you can add “</a:t>
            </a:r>
            <a:r>
              <a:rPr lang="en-US" dirty="0" err="1"/>
              <a:t>sub_directory</a:t>
            </a:r>
            <a:r>
              <a:rPr lang="en-US" dirty="0"/>
              <a:t>” as a folder/directory</a:t>
            </a:r>
          </a:p>
          <a:p>
            <a:pPr marL="457200" indent="-342900"/>
            <a:r>
              <a:rPr lang="en-US" sz="1800" dirty="0"/>
              <a:t>Use “Edit CFLAGS…” </a:t>
            </a:r>
          </a:p>
          <a:p>
            <a:pPr marL="800100" lvl="1" indent="-342900"/>
            <a:r>
              <a:rPr lang="en-US" dirty="0"/>
              <a:t>To add any C compile flags required for compilation</a:t>
            </a:r>
          </a:p>
        </p:txBody>
      </p:sp>
      <p:sp>
        <p:nvSpPr>
          <p:cNvPr id="9" name="Slide Number Placeholder 8"/>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19</a:t>
            </a:fld>
            <a:endParaRPr lang="en-US" dirty="0"/>
          </a:p>
        </p:txBody>
      </p:sp>
      <p:pic>
        <p:nvPicPr>
          <p:cNvPr id="3" name="图片 2">
            <a:extLst>
              <a:ext uri="{FF2B5EF4-FFF2-40B4-BE49-F238E27FC236}">
                <a16:creationId xmlns:a16="http://schemas.microsoft.com/office/drawing/2014/main" id="{8943AF05-6E1A-41FF-B9F4-9CAC9D2C9EC0}"/>
              </a:ext>
            </a:extLst>
          </p:cNvPr>
          <p:cNvPicPr>
            <a:picLocks noChangeAspect="1"/>
          </p:cNvPicPr>
          <p:nvPr/>
        </p:nvPicPr>
        <p:blipFill>
          <a:blip r:embed="rId2"/>
          <a:stretch>
            <a:fillRect/>
          </a:stretch>
        </p:blipFill>
        <p:spPr>
          <a:xfrm>
            <a:off x="6151069" y="1463041"/>
            <a:ext cx="5010912" cy="4572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Objectives</a:t>
            </a:r>
          </a:p>
        </p:txBody>
      </p:sp>
      <p:sp>
        <p:nvSpPr>
          <p:cNvPr id="2" name="Content Placeholder 1"/>
          <p:cNvSpPr>
            <a:spLocks noGrp="1"/>
          </p:cNvSpPr>
          <p:nvPr>
            <p:ph idx="1"/>
          </p:nvPr>
        </p:nvSpPr>
        <p:spPr/>
        <p:txBody>
          <a:bodyPr/>
          <a:lstStyle/>
          <a:p>
            <a:pPr>
              <a:lnSpc>
                <a:spcPts val="2200"/>
              </a:lnSpc>
              <a:tabLst>
                <a:tab pos="228600" algn="l"/>
              </a:tabLst>
            </a:pPr>
            <a:r>
              <a:rPr lang="en-US" altLang="zh-CN" dirty="0">
                <a:solidFill>
                  <a:schemeClr val="tx1"/>
                </a:solidFill>
                <a:cs typeface="Arial" pitchFamily="34" charset="0"/>
              </a:rPr>
              <a:t>After completing this module, you will be able to:</a:t>
            </a:r>
          </a:p>
          <a:p>
            <a:pPr>
              <a:lnSpc>
                <a:spcPts val="1000"/>
              </a:lnSpc>
              <a:buNone/>
            </a:pPr>
            <a:endParaRPr lang="en-US" altLang="zh-CN" dirty="0">
              <a:solidFill>
                <a:schemeClr val="tx1"/>
              </a:solidFill>
            </a:endParaRPr>
          </a:p>
          <a:p>
            <a:pPr lvl="1"/>
            <a:r>
              <a:rPr lang="en-US" dirty="0"/>
              <a:t>List various OS under which Vitis HLS is supported</a:t>
            </a:r>
          </a:p>
          <a:p>
            <a:pPr lvl="1"/>
            <a:r>
              <a:rPr lang="en-US" dirty="0"/>
              <a:t>Describe how projects are created and maintained in Vitis HLS</a:t>
            </a:r>
          </a:p>
          <a:p>
            <a:pPr lvl="1"/>
            <a:r>
              <a:rPr lang="en-US" dirty="0"/>
              <a:t>State various steps involved in using Vitis HLS project creation wizard</a:t>
            </a:r>
          </a:p>
          <a:p>
            <a:pPr lvl="1"/>
            <a:r>
              <a:rPr lang="en-US" dirty="0"/>
              <a:t>Distinguish between the role of top-level module in </a:t>
            </a:r>
            <a:r>
              <a:rPr lang="en-US" dirty="0" err="1"/>
              <a:t>testbench</a:t>
            </a:r>
            <a:r>
              <a:rPr lang="en-US" dirty="0"/>
              <a:t> and design to be synthesized</a:t>
            </a:r>
          </a:p>
          <a:p>
            <a:pPr lvl="1"/>
            <a:r>
              <a:rPr lang="en-US" dirty="0"/>
              <a:t>List various verifications which can be done in Vitis HLS</a:t>
            </a:r>
          </a:p>
          <a:p>
            <a:pPr lvl="1"/>
            <a:r>
              <a:rPr lang="en-US" dirty="0"/>
              <a:t>List Vitis HLS project directory structure</a:t>
            </a:r>
          </a:p>
        </p:txBody>
      </p:sp>
      <p:sp>
        <p:nvSpPr>
          <p:cNvPr id="6" name="Slide Number Placeholder 5"/>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2</a:t>
            </a:fld>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Specify Test Bench Files</a:t>
            </a:r>
          </a:p>
        </p:txBody>
      </p:sp>
      <p:sp>
        <p:nvSpPr>
          <p:cNvPr id="2" name="Content Placeholder 1"/>
          <p:cNvSpPr>
            <a:spLocks noGrp="1"/>
          </p:cNvSpPr>
          <p:nvPr>
            <p:ph sz="half" idx="1"/>
          </p:nvPr>
        </p:nvSpPr>
        <p:spPr>
          <a:xfrm>
            <a:off x="579119" y="1011078"/>
            <a:ext cx="5181600" cy="4835843"/>
          </a:xfrm>
        </p:spPr>
        <p:txBody>
          <a:bodyPr/>
          <a:lstStyle/>
          <a:p>
            <a:r>
              <a:rPr lang="en-US" sz="1800" dirty="0"/>
              <a:t>Use “Add Files” to include the test bench</a:t>
            </a:r>
          </a:p>
          <a:p>
            <a:pPr lvl="1"/>
            <a:r>
              <a:rPr lang="en-US" dirty="0" err="1"/>
              <a:t>Vivado</a:t>
            </a:r>
            <a:r>
              <a:rPr lang="en-US" dirty="0"/>
              <a:t> HLS will re-use these to verify the RTL using co-simulation</a:t>
            </a:r>
          </a:p>
          <a:p>
            <a:r>
              <a:rPr lang="en-US" sz="1800" u="sng" dirty="0"/>
              <a:t>And all files </a:t>
            </a:r>
            <a:r>
              <a:rPr lang="en-US" sz="1800" dirty="0"/>
              <a:t>referenced by the test bench</a:t>
            </a:r>
          </a:p>
          <a:p>
            <a:pPr marL="800100" lvl="1" indent="-342900"/>
            <a:r>
              <a:rPr lang="en-US" dirty="0"/>
              <a:t>The RTL simulation will be executed in a different directory (Ensures the original results are not over-written)</a:t>
            </a:r>
          </a:p>
          <a:p>
            <a:pPr marL="800100" lvl="1" indent="-342900"/>
            <a:r>
              <a:rPr lang="en-US" dirty="0" err="1"/>
              <a:t>Vivado</a:t>
            </a:r>
            <a:r>
              <a:rPr lang="en-US" dirty="0"/>
              <a:t> HLS needs to also copy any files accessed by the test bench</a:t>
            </a:r>
          </a:p>
          <a:p>
            <a:pPr marL="1084263" lvl="2" indent="-342900"/>
            <a:r>
              <a:rPr lang="en-US" sz="1400" dirty="0"/>
              <a:t>E.g. Input data and output results  </a:t>
            </a:r>
          </a:p>
          <a:p>
            <a:pPr marL="457200" indent="-342900"/>
            <a:r>
              <a:rPr lang="en-US" sz="1800" dirty="0"/>
              <a:t>Add Folders</a:t>
            </a:r>
          </a:p>
          <a:p>
            <a:pPr marL="800100" lvl="1" indent="-342900"/>
            <a:r>
              <a:rPr lang="en-US" dirty="0"/>
              <a:t>If the test bench uses relative paths like “</a:t>
            </a:r>
            <a:r>
              <a:rPr lang="en-US" dirty="0" err="1"/>
              <a:t>sub_directory</a:t>
            </a:r>
            <a:r>
              <a:rPr lang="en-US" dirty="0"/>
              <a:t>/my_file.dat” you can add “</a:t>
            </a:r>
            <a:r>
              <a:rPr lang="en-US" dirty="0" err="1"/>
              <a:t>sub_directory</a:t>
            </a:r>
            <a:r>
              <a:rPr lang="en-US" dirty="0"/>
              <a:t>” as a folder/directory</a:t>
            </a:r>
          </a:p>
          <a:p>
            <a:pPr marL="457200" indent="-342900"/>
            <a:r>
              <a:rPr lang="en-US" sz="1800" dirty="0"/>
              <a:t>Use “Edit CFLAGS…” </a:t>
            </a:r>
          </a:p>
          <a:p>
            <a:pPr marL="800100" lvl="1" indent="-342900"/>
            <a:r>
              <a:rPr lang="en-US" dirty="0"/>
              <a:t>To add any C compile flags required for compilation</a:t>
            </a:r>
          </a:p>
        </p:txBody>
      </p:sp>
      <p:sp>
        <p:nvSpPr>
          <p:cNvPr id="9" name="Slide Number Placeholder 8"/>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20</a:t>
            </a:fld>
            <a:endParaRPr lang="en-US" dirty="0"/>
          </a:p>
        </p:txBody>
      </p:sp>
      <p:pic>
        <p:nvPicPr>
          <p:cNvPr id="6" name="Picture 5">
            <a:extLst>
              <a:ext uri="{FF2B5EF4-FFF2-40B4-BE49-F238E27FC236}">
                <a16:creationId xmlns:a16="http://schemas.microsoft.com/office/drawing/2014/main" id="{638D70C1-099D-41E8-8DC3-64E1E1E3DD7B}"/>
              </a:ext>
            </a:extLst>
          </p:cNvPr>
          <p:cNvPicPr>
            <a:picLocks noChangeAspect="1"/>
          </p:cNvPicPr>
          <p:nvPr/>
        </p:nvPicPr>
        <p:blipFill>
          <a:blip r:embed="rId2"/>
          <a:stretch>
            <a:fillRect/>
          </a:stretch>
        </p:blipFill>
        <p:spPr>
          <a:xfrm>
            <a:off x="6862764" y="1911180"/>
            <a:ext cx="3673941" cy="3751834"/>
          </a:xfrm>
          <a:prstGeom prst="rect">
            <a:avLst/>
          </a:prstGeom>
        </p:spPr>
      </p:pic>
    </p:spTree>
    <p:extLst>
      <p:ext uri="{BB962C8B-B14F-4D97-AF65-F5344CB8AC3E}">
        <p14:creationId xmlns:p14="http://schemas.microsoft.com/office/powerpoint/2010/main" val="5606374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benches I</a:t>
            </a:r>
          </a:p>
        </p:txBody>
      </p:sp>
      <p:sp>
        <p:nvSpPr>
          <p:cNvPr id="3" name="Content Placeholder 2"/>
          <p:cNvSpPr>
            <a:spLocks noGrp="1"/>
          </p:cNvSpPr>
          <p:nvPr>
            <p:ph idx="1"/>
          </p:nvPr>
        </p:nvSpPr>
        <p:spPr>
          <a:xfrm>
            <a:off x="647700" y="1023396"/>
            <a:ext cx="10515600" cy="4759404"/>
          </a:xfrm>
        </p:spPr>
        <p:txBody>
          <a:bodyPr>
            <a:normAutofit/>
          </a:bodyPr>
          <a:lstStyle/>
          <a:p>
            <a:r>
              <a:rPr lang="en-US" dirty="0"/>
              <a:t>The test bench should be in a separate file </a:t>
            </a:r>
          </a:p>
          <a:p>
            <a:r>
              <a:rPr lang="en-US" dirty="0"/>
              <a:t>Or excluded from synthesis</a:t>
            </a:r>
          </a:p>
          <a:p>
            <a:pPr lvl="1"/>
            <a:r>
              <a:rPr lang="en-US" dirty="0"/>
              <a:t>The Macro __SYNTHESIS__ can be used to isolate code </a:t>
            </a:r>
            <a:r>
              <a:rPr lang="en-US" u="sng" dirty="0"/>
              <a:t>which will not be synthesized</a:t>
            </a:r>
          </a:p>
          <a:p>
            <a:pPr lvl="2"/>
            <a:r>
              <a:rPr lang="en-US" dirty="0"/>
              <a:t>This macro is defined when Vitis HLS parses any code (-D__SYNTHESIS__)</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buNone/>
            </a:pPr>
            <a:endParaRPr lang="en-US" dirty="0"/>
          </a:p>
        </p:txBody>
      </p:sp>
      <p:sp>
        <p:nvSpPr>
          <p:cNvPr id="13" name="Slide Number Placeholder 12"/>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21</a:t>
            </a:fld>
            <a:endParaRPr lang="en-US" dirty="0"/>
          </a:p>
        </p:txBody>
      </p:sp>
      <p:sp>
        <p:nvSpPr>
          <p:cNvPr id="10" name="TextBox 9">
            <a:extLst>
              <a:ext uri="{FF2B5EF4-FFF2-40B4-BE49-F238E27FC236}">
                <a16:creationId xmlns:a16="http://schemas.microsoft.com/office/drawing/2014/main" id="{A0E1F0B1-C631-43A9-BDD6-ACA39263A562}"/>
              </a:ext>
            </a:extLst>
          </p:cNvPr>
          <p:cNvSpPr txBox="1"/>
          <p:nvPr/>
        </p:nvSpPr>
        <p:spPr>
          <a:xfrm>
            <a:off x="1488601" y="3006545"/>
            <a:ext cx="5938426" cy="3277820"/>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900" kern="0" dirty="0">
                <a:solidFill>
                  <a:srgbClr val="000000"/>
                </a:solidFill>
                <a:latin typeface="Arial"/>
              </a:rPr>
              <a:t>// </a:t>
            </a:r>
            <a:r>
              <a:rPr lang="en-US" sz="900" kern="0" dirty="0" err="1">
                <a:solidFill>
                  <a:srgbClr val="000000"/>
                </a:solidFill>
                <a:latin typeface="Arial"/>
              </a:rPr>
              <a:t>test.c</a:t>
            </a:r>
            <a:endParaRPr lang="en-US" sz="900" kern="0" dirty="0">
              <a:solidFill>
                <a:srgbClr val="000000"/>
              </a:solidFill>
              <a:latin typeface="Arial"/>
            </a:endParaRPr>
          </a:p>
          <a:p>
            <a:pPr defTabSz="914400" fontAlgn="base">
              <a:spcBef>
                <a:spcPct val="0"/>
              </a:spcBef>
              <a:spcAft>
                <a:spcPct val="0"/>
              </a:spcAft>
              <a:defRPr/>
            </a:pPr>
            <a:r>
              <a:rPr lang="en-US" sz="900" kern="0" dirty="0">
                <a:solidFill>
                  <a:srgbClr val="000000"/>
                </a:solidFill>
                <a:latin typeface="Arial"/>
              </a:rPr>
              <a:t>#include &lt;</a:t>
            </a:r>
            <a:r>
              <a:rPr lang="en-US" sz="900" kern="0" dirty="0" err="1">
                <a:solidFill>
                  <a:srgbClr val="000000"/>
                </a:solidFill>
                <a:latin typeface="Arial"/>
              </a:rPr>
              <a:t>stdio.h</a:t>
            </a:r>
            <a:r>
              <a:rPr lang="en-US" sz="900" kern="0" dirty="0">
                <a:solidFill>
                  <a:srgbClr val="000000"/>
                </a:solidFill>
                <a:latin typeface="Arial"/>
              </a:rPr>
              <a:t>&gt;</a:t>
            </a:r>
          </a:p>
          <a:p>
            <a:pPr defTabSz="914400" fontAlgn="base">
              <a:spcBef>
                <a:spcPct val="0"/>
              </a:spcBef>
              <a:spcAft>
                <a:spcPct val="0"/>
              </a:spcAft>
              <a:defRPr/>
            </a:pPr>
            <a:r>
              <a:rPr lang="en-US" sz="900" kern="0" dirty="0">
                <a:solidFill>
                  <a:srgbClr val="000000"/>
                </a:solidFill>
                <a:latin typeface="Arial"/>
              </a:rPr>
              <a:t>void test (</a:t>
            </a:r>
            <a:r>
              <a:rPr lang="en-US" sz="900" kern="0" dirty="0" err="1">
                <a:solidFill>
                  <a:srgbClr val="000000"/>
                </a:solidFill>
                <a:latin typeface="Arial"/>
              </a:rPr>
              <a:t>int</a:t>
            </a:r>
            <a:r>
              <a:rPr lang="en-US" sz="900" kern="0" dirty="0">
                <a:solidFill>
                  <a:srgbClr val="000000"/>
                </a:solidFill>
                <a:latin typeface="Arial"/>
              </a:rPr>
              <a:t> d[10]) {</a:t>
            </a:r>
          </a:p>
          <a:p>
            <a:pPr defTabSz="914400" fontAlgn="base">
              <a:spcBef>
                <a:spcPct val="0"/>
              </a:spcBef>
              <a:spcAft>
                <a:spcPct val="0"/>
              </a:spcAft>
              <a:defRPr/>
            </a:pPr>
            <a:r>
              <a:rPr lang="en-US" sz="900" kern="0" dirty="0">
                <a:solidFill>
                  <a:srgbClr val="000000"/>
                </a:solidFill>
                <a:latin typeface="Arial"/>
              </a:rPr>
              <a:t>  </a:t>
            </a:r>
            <a:r>
              <a:rPr lang="en-US" sz="900" kern="0" dirty="0" err="1">
                <a:solidFill>
                  <a:srgbClr val="000000"/>
                </a:solidFill>
                <a:latin typeface="Arial"/>
              </a:rPr>
              <a:t>int</a:t>
            </a:r>
            <a:r>
              <a:rPr lang="en-US" sz="900" kern="0" dirty="0">
                <a:solidFill>
                  <a:srgbClr val="000000"/>
                </a:solidFill>
                <a:latin typeface="Arial"/>
              </a:rPr>
              <a:t> acc = 0;</a:t>
            </a:r>
          </a:p>
          <a:p>
            <a:pPr defTabSz="914400" fontAlgn="base">
              <a:spcBef>
                <a:spcPct val="0"/>
              </a:spcBef>
              <a:spcAft>
                <a:spcPct val="0"/>
              </a:spcAft>
              <a:defRPr/>
            </a:pPr>
            <a:r>
              <a:rPr lang="en-US" sz="900" kern="0" dirty="0">
                <a:solidFill>
                  <a:srgbClr val="000000"/>
                </a:solidFill>
                <a:latin typeface="Arial"/>
              </a:rPr>
              <a:t>  </a:t>
            </a:r>
            <a:r>
              <a:rPr lang="en-US" sz="900" kern="0" dirty="0" err="1">
                <a:solidFill>
                  <a:srgbClr val="000000"/>
                </a:solidFill>
                <a:latin typeface="Arial"/>
              </a:rPr>
              <a:t>int</a:t>
            </a:r>
            <a:r>
              <a:rPr lang="en-US" sz="900" kern="0" dirty="0">
                <a:solidFill>
                  <a:srgbClr val="000000"/>
                </a:solidFill>
                <a:latin typeface="Arial"/>
              </a:rPr>
              <a:t> </a:t>
            </a:r>
            <a:r>
              <a:rPr lang="en-US" sz="900" kern="0" dirty="0" err="1">
                <a:solidFill>
                  <a:srgbClr val="000000"/>
                </a:solidFill>
                <a:latin typeface="Arial"/>
              </a:rPr>
              <a:t>i</a:t>
            </a:r>
            <a:r>
              <a:rPr lang="en-US" sz="900" kern="0" dirty="0">
                <a:solidFill>
                  <a:srgbClr val="000000"/>
                </a:solidFill>
                <a:latin typeface="Arial"/>
              </a:rPr>
              <a:t>;</a:t>
            </a:r>
          </a:p>
          <a:p>
            <a:pPr defTabSz="914400" fontAlgn="base">
              <a:spcBef>
                <a:spcPct val="0"/>
              </a:spcBef>
              <a:spcAft>
                <a:spcPct val="0"/>
              </a:spcAft>
              <a:defRPr/>
            </a:pPr>
            <a:r>
              <a:rPr lang="en-US" sz="900" kern="0" dirty="0">
                <a:solidFill>
                  <a:srgbClr val="000000"/>
                </a:solidFill>
                <a:latin typeface="Arial"/>
              </a:rPr>
              <a:t>  for (</a:t>
            </a:r>
            <a:r>
              <a:rPr lang="en-US" sz="900" kern="0" dirty="0" err="1">
                <a:solidFill>
                  <a:srgbClr val="000000"/>
                </a:solidFill>
                <a:latin typeface="Arial"/>
              </a:rPr>
              <a:t>i</a:t>
            </a:r>
            <a:r>
              <a:rPr lang="en-US" sz="900" kern="0" dirty="0">
                <a:solidFill>
                  <a:srgbClr val="000000"/>
                </a:solidFill>
                <a:latin typeface="Arial"/>
              </a:rPr>
              <a:t>=0;i&lt;10;i++) {</a:t>
            </a:r>
          </a:p>
          <a:p>
            <a:pPr defTabSz="914400" fontAlgn="base">
              <a:spcBef>
                <a:spcPct val="0"/>
              </a:spcBef>
              <a:spcAft>
                <a:spcPct val="0"/>
              </a:spcAft>
              <a:defRPr/>
            </a:pPr>
            <a:r>
              <a:rPr lang="en-US" sz="900" kern="0" dirty="0">
                <a:solidFill>
                  <a:srgbClr val="000000"/>
                </a:solidFill>
                <a:latin typeface="Arial"/>
              </a:rPr>
              <a:t>    acc += d[</a:t>
            </a:r>
            <a:r>
              <a:rPr lang="en-US" sz="900" kern="0" dirty="0" err="1">
                <a:solidFill>
                  <a:srgbClr val="000000"/>
                </a:solidFill>
                <a:latin typeface="Arial"/>
              </a:rPr>
              <a:t>i</a:t>
            </a:r>
            <a:r>
              <a:rPr lang="en-US" sz="900" kern="0" dirty="0">
                <a:solidFill>
                  <a:srgbClr val="000000"/>
                </a:solidFill>
                <a:latin typeface="Arial"/>
              </a:rPr>
              <a:t>];</a:t>
            </a:r>
          </a:p>
          <a:p>
            <a:pPr defTabSz="914400" fontAlgn="base">
              <a:spcBef>
                <a:spcPct val="0"/>
              </a:spcBef>
              <a:spcAft>
                <a:spcPct val="0"/>
              </a:spcAft>
              <a:defRPr/>
            </a:pPr>
            <a:r>
              <a:rPr lang="en-US" sz="900" kern="0" dirty="0">
                <a:solidFill>
                  <a:srgbClr val="000000"/>
                </a:solidFill>
                <a:latin typeface="Arial"/>
              </a:rPr>
              <a:t>    d[</a:t>
            </a:r>
            <a:r>
              <a:rPr lang="en-US" sz="900" kern="0" dirty="0" err="1">
                <a:solidFill>
                  <a:srgbClr val="000000"/>
                </a:solidFill>
                <a:latin typeface="Arial"/>
              </a:rPr>
              <a:t>i</a:t>
            </a:r>
            <a:r>
              <a:rPr lang="en-US" sz="900" kern="0" dirty="0">
                <a:solidFill>
                  <a:srgbClr val="000000"/>
                </a:solidFill>
                <a:latin typeface="Arial"/>
              </a:rPr>
              <a:t>] = acc;   </a:t>
            </a:r>
          </a:p>
          <a:p>
            <a:pPr defTabSz="914400" fontAlgn="base">
              <a:spcBef>
                <a:spcPct val="0"/>
              </a:spcBef>
              <a:spcAft>
                <a:spcPct val="0"/>
              </a:spcAft>
              <a:defRPr/>
            </a:pPr>
            <a:r>
              <a:rPr lang="en-US" sz="900" kern="0" dirty="0">
                <a:solidFill>
                  <a:srgbClr val="000000"/>
                </a:solidFill>
                <a:latin typeface="Arial"/>
              </a:rPr>
              <a:t>  }</a:t>
            </a:r>
          </a:p>
          <a:p>
            <a:pPr defTabSz="914400" fontAlgn="base">
              <a:spcBef>
                <a:spcPct val="0"/>
              </a:spcBef>
              <a:spcAft>
                <a:spcPct val="0"/>
              </a:spcAft>
              <a:defRPr/>
            </a:pPr>
            <a:r>
              <a:rPr lang="en-US" sz="900" kern="0" dirty="0">
                <a:solidFill>
                  <a:srgbClr val="000000"/>
                </a:solidFill>
                <a:latin typeface="Arial"/>
              </a:rPr>
              <a:t>}</a:t>
            </a:r>
          </a:p>
          <a:p>
            <a:pPr defTabSz="914400" fontAlgn="base">
              <a:spcBef>
                <a:spcPct val="0"/>
              </a:spcBef>
              <a:spcAft>
                <a:spcPct val="0"/>
              </a:spcAft>
              <a:defRPr/>
            </a:pPr>
            <a:r>
              <a:rPr lang="en-US" sz="900" b="1" kern="0" dirty="0">
                <a:solidFill>
                  <a:srgbClr val="000000"/>
                </a:solidFill>
                <a:latin typeface="Arial"/>
              </a:rPr>
              <a:t>#</a:t>
            </a:r>
            <a:r>
              <a:rPr lang="en-US" sz="900" b="1" kern="0" dirty="0" err="1">
                <a:solidFill>
                  <a:srgbClr val="000000"/>
                </a:solidFill>
                <a:latin typeface="Arial"/>
              </a:rPr>
              <a:t>ifndef</a:t>
            </a:r>
            <a:r>
              <a:rPr lang="en-US" sz="900" b="1" kern="0" dirty="0">
                <a:solidFill>
                  <a:srgbClr val="000000"/>
                </a:solidFill>
                <a:latin typeface="Arial"/>
              </a:rPr>
              <a:t> __SYNTHESIS__</a:t>
            </a:r>
          </a:p>
          <a:p>
            <a:pPr defTabSz="914400" fontAlgn="base">
              <a:spcBef>
                <a:spcPct val="0"/>
              </a:spcBef>
              <a:spcAft>
                <a:spcPct val="0"/>
              </a:spcAft>
              <a:defRPr/>
            </a:pPr>
            <a:r>
              <a:rPr lang="en-US" sz="900" kern="0" dirty="0" err="1">
                <a:solidFill>
                  <a:srgbClr val="000000"/>
                </a:solidFill>
                <a:latin typeface="Arial"/>
              </a:rPr>
              <a:t>int</a:t>
            </a:r>
            <a:r>
              <a:rPr lang="en-US" sz="900" kern="0" dirty="0">
                <a:solidFill>
                  <a:srgbClr val="000000"/>
                </a:solidFill>
                <a:latin typeface="Arial"/>
              </a:rPr>
              <a:t> main () {</a:t>
            </a:r>
          </a:p>
          <a:p>
            <a:pPr defTabSz="914400" fontAlgn="base">
              <a:spcBef>
                <a:spcPct val="0"/>
              </a:spcBef>
              <a:spcAft>
                <a:spcPct val="0"/>
              </a:spcAft>
              <a:defRPr/>
            </a:pPr>
            <a:r>
              <a:rPr lang="en-US" sz="900" kern="0" dirty="0">
                <a:solidFill>
                  <a:srgbClr val="000000"/>
                </a:solidFill>
                <a:latin typeface="Arial"/>
              </a:rPr>
              <a:t>  </a:t>
            </a:r>
            <a:r>
              <a:rPr lang="en-US" sz="900" kern="0" dirty="0" err="1">
                <a:solidFill>
                  <a:srgbClr val="000000"/>
                </a:solidFill>
                <a:latin typeface="Arial"/>
              </a:rPr>
              <a:t>int</a:t>
            </a:r>
            <a:r>
              <a:rPr lang="en-US" sz="900" kern="0" dirty="0">
                <a:solidFill>
                  <a:srgbClr val="000000"/>
                </a:solidFill>
                <a:latin typeface="Arial"/>
              </a:rPr>
              <a:t> d[10], </a:t>
            </a:r>
            <a:r>
              <a:rPr lang="en-US" sz="900" kern="0" dirty="0" err="1">
                <a:solidFill>
                  <a:srgbClr val="000000"/>
                </a:solidFill>
                <a:latin typeface="Arial"/>
              </a:rPr>
              <a:t>i</a:t>
            </a:r>
            <a:r>
              <a:rPr lang="en-US" sz="900" kern="0" dirty="0">
                <a:solidFill>
                  <a:srgbClr val="000000"/>
                </a:solidFill>
                <a:latin typeface="Arial"/>
              </a:rPr>
              <a:t>;</a:t>
            </a:r>
          </a:p>
          <a:p>
            <a:pPr defTabSz="914400" fontAlgn="base">
              <a:spcBef>
                <a:spcPct val="0"/>
              </a:spcBef>
              <a:spcAft>
                <a:spcPct val="0"/>
              </a:spcAft>
              <a:defRPr/>
            </a:pPr>
            <a:r>
              <a:rPr lang="en-US" sz="900" kern="0" dirty="0">
                <a:solidFill>
                  <a:srgbClr val="000000"/>
                </a:solidFill>
                <a:latin typeface="Arial"/>
              </a:rPr>
              <a:t>  for (</a:t>
            </a:r>
            <a:r>
              <a:rPr lang="en-US" sz="900" kern="0" dirty="0" err="1">
                <a:solidFill>
                  <a:srgbClr val="000000"/>
                </a:solidFill>
                <a:latin typeface="Arial"/>
              </a:rPr>
              <a:t>i</a:t>
            </a:r>
            <a:r>
              <a:rPr lang="en-US" sz="900" kern="0" dirty="0">
                <a:solidFill>
                  <a:srgbClr val="000000"/>
                </a:solidFill>
                <a:latin typeface="Arial"/>
              </a:rPr>
              <a:t>=0;i&lt;10;i++) {</a:t>
            </a:r>
          </a:p>
          <a:p>
            <a:pPr defTabSz="914400" fontAlgn="base">
              <a:spcBef>
                <a:spcPct val="0"/>
              </a:spcBef>
              <a:spcAft>
                <a:spcPct val="0"/>
              </a:spcAft>
              <a:defRPr/>
            </a:pPr>
            <a:r>
              <a:rPr lang="en-US" sz="900" kern="0" dirty="0">
                <a:solidFill>
                  <a:srgbClr val="000000"/>
                </a:solidFill>
                <a:latin typeface="Arial"/>
              </a:rPr>
              <a:t>    d[</a:t>
            </a:r>
            <a:r>
              <a:rPr lang="en-US" sz="900" kern="0" dirty="0" err="1">
                <a:solidFill>
                  <a:srgbClr val="000000"/>
                </a:solidFill>
                <a:latin typeface="Arial"/>
              </a:rPr>
              <a:t>i</a:t>
            </a:r>
            <a:r>
              <a:rPr lang="en-US" sz="900" kern="0" dirty="0">
                <a:solidFill>
                  <a:srgbClr val="000000"/>
                </a:solidFill>
                <a:latin typeface="Arial"/>
              </a:rPr>
              <a:t>]   = </a:t>
            </a:r>
            <a:r>
              <a:rPr lang="en-US" sz="900" kern="0" dirty="0" err="1">
                <a:solidFill>
                  <a:srgbClr val="000000"/>
                </a:solidFill>
                <a:latin typeface="Arial"/>
              </a:rPr>
              <a:t>i</a:t>
            </a:r>
            <a:r>
              <a:rPr lang="en-US" sz="900" kern="0" dirty="0">
                <a:solidFill>
                  <a:srgbClr val="000000"/>
                </a:solidFill>
                <a:latin typeface="Arial"/>
              </a:rPr>
              <a:t>;</a:t>
            </a:r>
          </a:p>
          <a:p>
            <a:pPr defTabSz="914400" fontAlgn="base">
              <a:spcBef>
                <a:spcPct val="0"/>
              </a:spcBef>
              <a:spcAft>
                <a:spcPct val="0"/>
              </a:spcAft>
              <a:defRPr/>
            </a:pPr>
            <a:r>
              <a:rPr lang="en-US" sz="900" kern="0" dirty="0">
                <a:solidFill>
                  <a:srgbClr val="000000"/>
                </a:solidFill>
                <a:latin typeface="Arial"/>
              </a:rPr>
              <a:t>  }</a:t>
            </a:r>
          </a:p>
          <a:p>
            <a:pPr defTabSz="914400" fontAlgn="base">
              <a:spcBef>
                <a:spcPct val="0"/>
              </a:spcBef>
              <a:spcAft>
                <a:spcPct val="0"/>
              </a:spcAft>
              <a:defRPr/>
            </a:pPr>
            <a:r>
              <a:rPr lang="en-US" sz="900" kern="0" dirty="0">
                <a:solidFill>
                  <a:srgbClr val="000000"/>
                </a:solidFill>
                <a:latin typeface="Arial"/>
              </a:rPr>
              <a:t>  test(d);</a:t>
            </a:r>
          </a:p>
          <a:p>
            <a:pPr defTabSz="914400" fontAlgn="base">
              <a:spcBef>
                <a:spcPct val="0"/>
              </a:spcBef>
              <a:spcAft>
                <a:spcPct val="0"/>
              </a:spcAft>
              <a:defRPr/>
            </a:pPr>
            <a:r>
              <a:rPr lang="en-US" sz="900" kern="0" dirty="0">
                <a:solidFill>
                  <a:srgbClr val="000000"/>
                </a:solidFill>
                <a:latin typeface="Arial"/>
              </a:rPr>
              <a:t>  for (</a:t>
            </a:r>
            <a:r>
              <a:rPr lang="en-US" sz="900" kern="0" dirty="0" err="1">
                <a:solidFill>
                  <a:srgbClr val="000000"/>
                </a:solidFill>
                <a:latin typeface="Arial"/>
              </a:rPr>
              <a:t>i</a:t>
            </a:r>
            <a:r>
              <a:rPr lang="en-US" sz="900" kern="0" dirty="0">
                <a:solidFill>
                  <a:srgbClr val="000000"/>
                </a:solidFill>
                <a:latin typeface="Arial"/>
              </a:rPr>
              <a:t>=0;i&lt;10;i++) {</a:t>
            </a:r>
          </a:p>
          <a:p>
            <a:pPr defTabSz="914400" fontAlgn="base">
              <a:spcBef>
                <a:spcPct val="0"/>
              </a:spcBef>
              <a:spcAft>
                <a:spcPct val="0"/>
              </a:spcAft>
              <a:defRPr/>
            </a:pPr>
            <a:r>
              <a:rPr lang="en-US" sz="900" kern="0" dirty="0">
                <a:solidFill>
                  <a:srgbClr val="000000"/>
                </a:solidFill>
                <a:latin typeface="Arial"/>
              </a:rPr>
              <a:t>    </a:t>
            </a:r>
            <a:r>
              <a:rPr lang="en-US" sz="900" kern="0" dirty="0" err="1">
                <a:solidFill>
                  <a:srgbClr val="000000"/>
                </a:solidFill>
                <a:latin typeface="Arial"/>
              </a:rPr>
              <a:t>printf</a:t>
            </a:r>
            <a:r>
              <a:rPr lang="en-US" sz="900" kern="0" dirty="0">
                <a:solidFill>
                  <a:srgbClr val="000000"/>
                </a:solidFill>
                <a:latin typeface="Arial"/>
              </a:rPr>
              <a:t>("%d %d\n", </a:t>
            </a:r>
            <a:r>
              <a:rPr lang="en-US" sz="900" kern="0" dirty="0" err="1">
                <a:solidFill>
                  <a:srgbClr val="000000"/>
                </a:solidFill>
                <a:latin typeface="Arial"/>
              </a:rPr>
              <a:t>i</a:t>
            </a:r>
            <a:r>
              <a:rPr lang="en-US" sz="900" kern="0" dirty="0">
                <a:solidFill>
                  <a:srgbClr val="000000"/>
                </a:solidFill>
                <a:latin typeface="Arial"/>
              </a:rPr>
              <a:t>, d[</a:t>
            </a:r>
            <a:r>
              <a:rPr lang="en-US" sz="900" kern="0" dirty="0" err="1">
                <a:solidFill>
                  <a:srgbClr val="000000"/>
                </a:solidFill>
                <a:latin typeface="Arial"/>
              </a:rPr>
              <a:t>i</a:t>
            </a:r>
            <a:r>
              <a:rPr lang="en-US" sz="900" kern="0" dirty="0">
                <a:solidFill>
                  <a:srgbClr val="000000"/>
                </a:solidFill>
                <a:latin typeface="Arial"/>
              </a:rPr>
              <a:t>]);</a:t>
            </a:r>
          </a:p>
          <a:p>
            <a:pPr defTabSz="914400" fontAlgn="base">
              <a:spcBef>
                <a:spcPct val="0"/>
              </a:spcBef>
              <a:spcAft>
                <a:spcPct val="0"/>
              </a:spcAft>
              <a:defRPr/>
            </a:pPr>
            <a:r>
              <a:rPr lang="en-US" sz="900" kern="0" dirty="0">
                <a:solidFill>
                  <a:srgbClr val="000000"/>
                </a:solidFill>
                <a:latin typeface="Arial"/>
              </a:rPr>
              <a:t>  }</a:t>
            </a:r>
          </a:p>
          <a:p>
            <a:pPr defTabSz="914400" fontAlgn="base">
              <a:spcBef>
                <a:spcPct val="0"/>
              </a:spcBef>
              <a:spcAft>
                <a:spcPct val="0"/>
              </a:spcAft>
              <a:defRPr/>
            </a:pPr>
            <a:r>
              <a:rPr lang="en-US" sz="900" kern="0" dirty="0">
                <a:solidFill>
                  <a:srgbClr val="000000"/>
                </a:solidFill>
                <a:latin typeface="Arial"/>
              </a:rPr>
              <a:t>  return 0;</a:t>
            </a:r>
          </a:p>
          <a:p>
            <a:pPr defTabSz="914400" fontAlgn="base">
              <a:spcBef>
                <a:spcPct val="0"/>
              </a:spcBef>
              <a:spcAft>
                <a:spcPct val="0"/>
              </a:spcAft>
              <a:defRPr/>
            </a:pPr>
            <a:r>
              <a:rPr lang="en-US" sz="900" kern="0" dirty="0">
                <a:solidFill>
                  <a:srgbClr val="000000"/>
                </a:solidFill>
                <a:latin typeface="Arial"/>
              </a:rPr>
              <a:t>}</a:t>
            </a:r>
          </a:p>
          <a:p>
            <a:pPr defTabSz="914400" fontAlgn="base">
              <a:spcBef>
                <a:spcPct val="0"/>
              </a:spcBef>
              <a:spcAft>
                <a:spcPct val="0"/>
              </a:spcAft>
              <a:defRPr/>
            </a:pPr>
            <a:r>
              <a:rPr lang="en-US" sz="900" b="1" kern="0" dirty="0">
                <a:solidFill>
                  <a:srgbClr val="000000"/>
                </a:solidFill>
                <a:latin typeface="Arial"/>
              </a:rPr>
              <a:t>#</a:t>
            </a:r>
            <a:r>
              <a:rPr lang="en-US" sz="900" b="1" kern="0" dirty="0" err="1">
                <a:solidFill>
                  <a:srgbClr val="000000"/>
                </a:solidFill>
                <a:latin typeface="Arial"/>
              </a:rPr>
              <a:t>endif</a:t>
            </a:r>
            <a:endParaRPr lang="en-US" sz="900" b="1" kern="0" dirty="0">
              <a:solidFill>
                <a:srgbClr val="000000"/>
              </a:solidFill>
              <a:latin typeface="Arial"/>
            </a:endParaRPr>
          </a:p>
        </p:txBody>
      </p:sp>
      <p:sp>
        <p:nvSpPr>
          <p:cNvPr id="11" name="Right Brace 10">
            <a:extLst>
              <a:ext uri="{FF2B5EF4-FFF2-40B4-BE49-F238E27FC236}">
                <a16:creationId xmlns:a16="http://schemas.microsoft.com/office/drawing/2014/main" id="{E829AF13-458F-466C-B22B-41C8CF2C8C0B}"/>
              </a:ext>
            </a:extLst>
          </p:cNvPr>
          <p:cNvSpPr/>
          <p:nvPr/>
        </p:nvSpPr>
        <p:spPr>
          <a:xfrm>
            <a:off x="3638721" y="3352192"/>
            <a:ext cx="307160" cy="1113745"/>
          </a:xfrm>
          <a:prstGeom prst="rightBrace">
            <a:avLst/>
          </a:prstGeom>
          <a:noFill/>
          <a:ln w="25400" cap="flat" cmpd="sng" algn="ctr">
            <a:solidFill>
              <a:srgbClr val="008CA8"/>
            </a:solidFill>
            <a:prstDash val="solid"/>
          </a:ln>
          <a:effectLst>
            <a:outerShdw blurRad="40000" dist="20000" dir="5400000" rotWithShape="0">
              <a:srgbClr val="000000">
                <a:alpha val="38000"/>
              </a:srgbClr>
            </a:outerShdw>
          </a:effectLst>
        </p:spPr>
        <p:txBody>
          <a:bodyPr rtlCol="0" anchor="ctr"/>
          <a:lstStyle/>
          <a:p>
            <a:pPr algn="ctr" defTabSz="914400" fontAlgn="base">
              <a:spcBef>
                <a:spcPct val="0"/>
              </a:spcBef>
              <a:spcAft>
                <a:spcPct val="0"/>
              </a:spcAft>
              <a:defRPr/>
            </a:pPr>
            <a:endParaRPr lang="en-US" kern="0">
              <a:solidFill>
                <a:srgbClr val="000000"/>
              </a:solidFill>
              <a:latin typeface="Arial"/>
            </a:endParaRPr>
          </a:p>
        </p:txBody>
      </p:sp>
      <p:sp>
        <p:nvSpPr>
          <p:cNvPr id="12" name="Right Brace 11">
            <a:extLst>
              <a:ext uri="{FF2B5EF4-FFF2-40B4-BE49-F238E27FC236}">
                <a16:creationId xmlns:a16="http://schemas.microsoft.com/office/drawing/2014/main" id="{300B2904-2762-4461-801F-4CD0791D3A1C}"/>
              </a:ext>
            </a:extLst>
          </p:cNvPr>
          <p:cNvSpPr/>
          <p:nvPr/>
        </p:nvSpPr>
        <p:spPr>
          <a:xfrm>
            <a:off x="3638721" y="4542747"/>
            <a:ext cx="307160" cy="1728225"/>
          </a:xfrm>
          <a:prstGeom prst="rightBrace">
            <a:avLst/>
          </a:prstGeom>
          <a:noFill/>
          <a:ln w="25400" cap="flat" cmpd="sng" algn="ctr">
            <a:solidFill>
              <a:srgbClr val="008CA8"/>
            </a:solidFill>
            <a:prstDash val="solid"/>
          </a:ln>
          <a:effectLst>
            <a:outerShdw blurRad="40000" dist="20000" dir="5400000" rotWithShape="0">
              <a:srgbClr val="000000">
                <a:alpha val="38000"/>
              </a:srgbClr>
            </a:outerShdw>
          </a:effectLst>
        </p:spPr>
        <p:txBody>
          <a:bodyPr rtlCol="0" anchor="ctr"/>
          <a:lstStyle/>
          <a:p>
            <a:pPr algn="ctr" defTabSz="914400" fontAlgn="base">
              <a:spcBef>
                <a:spcPct val="0"/>
              </a:spcBef>
              <a:spcAft>
                <a:spcPct val="0"/>
              </a:spcAft>
              <a:defRPr/>
            </a:pPr>
            <a:endParaRPr lang="en-US" kern="0">
              <a:solidFill>
                <a:srgbClr val="000000"/>
              </a:solidFill>
              <a:latin typeface="Arial"/>
            </a:endParaRPr>
          </a:p>
        </p:txBody>
      </p:sp>
      <p:sp>
        <p:nvSpPr>
          <p:cNvPr id="14" name="TextBox 13">
            <a:extLst>
              <a:ext uri="{FF2B5EF4-FFF2-40B4-BE49-F238E27FC236}">
                <a16:creationId xmlns:a16="http://schemas.microsoft.com/office/drawing/2014/main" id="{88A2F4A0-D379-471F-95E0-C948382EB0F7}"/>
              </a:ext>
            </a:extLst>
          </p:cNvPr>
          <p:cNvSpPr txBox="1"/>
          <p:nvPr/>
        </p:nvSpPr>
        <p:spPr>
          <a:xfrm>
            <a:off x="4406620" y="3659432"/>
            <a:ext cx="2354893" cy="276999"/>
          </a:xfrm>
          <a:prstGeom prst="rect">
            <a:avLst/>
          </a:prstGeom>
          <a:solidFill>
            <a:srgbClr val="FFFF99"/>
          </a:solidFill>
          <a:ln w="19050">
            <a:solidFill>
              <a:srgbClr val="000000"/>
            </a:solidFill>
          </a:ln>
          <a:effectLst>
            <a:innerShdw blurRad="63500" dist="50800" dir="2700000">
              <a:prstClr val="black">
                <a:alpha val="50000"/>
              </a:prstClr>
            </a:innerShdw>
          </a:effectLst>
        </p:spPr>
        <p:txBody>
          <a:bodyPr wrap="square" rtlCol="0">
            <a:spAutoFit/>
          </a:bodyPr>
          <a:lstStyle/>
          <a:p>
            <a:pPr algn="ctr" defTabSz="914400" fontAlgn="base">
              <a:spcBef>
                <a:spcPct val="0"/>
              </a:spcBef>
              <a:spcAft>
                <a:spcPct val="0"/>
              </a:spcAft>
              <a:defRPr/>
            </a:pPr>
            <a:r>
              <a:rPr lang="en-US" sz="1200" b="1" kern="0" dirty="0">
                <a:solidFill>
                  <a:srgbClr val="000000"/>
                </a:solidFill>
              </a:rPr>
              <a:t>Design to be synthesized</a:t>
            </a:r>
          </a:p>
        </p:txBody>
      </p:sp>
      <p:sp>
        <p:nvSpPr>
          <p:cNvPr id="15" name="TextBox 14">
            <a:extLst>
              <a:ext uri="{FF2B5EF4-FFF2-40B4-BE49-F238E27FC236}">
                <a16:creationId xmlns:a16="http://schemas.microsoft.com/office/drawing/2014/main" id="{2FD3DC1E-5141-4F52-A3C8-F4A600B540B6}"/>
              </a:ext>
            </a:extLst>
          </p:cNvPr>
          <p:cNvSpPr txBox="1"/>
          <p:nvPr/>
        </p:nvSpPr>
        <p:spPr>
          <a:xfrm>
            <a:off x="4253039" y="5003607"/>
            <a:ext cx="2713248" cy="830997"/>
          </a:xfrm>
          <a:prstGeom prst="rect">
            <a:avLst/>
          </a:prstGeom>
          <a:solidFill>
            <a:srgbClr val="FFFF99"/>
          </a:solidFill>
          <a:ln w="19050">
            <a:solidFill>
              <a:srgbClr val="000000"/>
            </a:solidFill>
          </a:ln>
          <a:effectLst>
            <a:innerShdw blurRad="63500" dist="50800" dir="2700000">
              <a:prstClr val="black">
                <a:alpha val="50000"/>
              </a:prstClr>
            </a:innerShdw>
          </a:effectLst>
        </p:spPr>
        <p:txBody>
          <a:bodyPr wrap="square" rtlCol="0">
            <a:spAutoFit/>
          </a:bodyPr>
          <a:lstStyle/>
          <a:p>
            <a:pPr algn="ctr" defTabSz="914400" fontAlgn="base">
              <a:spcBef>
                <a:spcPct val="0"/>
              </a:spcBef>
              <a:spcAft>
                <a:spcPct val="0"/>
              </a:spcAft>
              <a:defRPr/>
            </a:pPr>
            <a:r>
              <a:rPr lang="en-US" sz="1200" b="1" u="sng" kern="0" dirty="0">
                <a:solidFill>
                  <a:srgbClr val="000000"/>
                </a:solidFill>
              </a:rPr>
              <a:t>Test Bench</a:t>
            </a:r>
          </a:p>
          <a:p>
            <a:pPr algn="ctr" defTabSz="914400" fontAlgn="base">
              <a:spcBef>
                <a:spcPct val="0"/>
              </a:spcBef>
              <a:spcAft>
                <a:spcPct val="0"/>
              </a:spcAft>
              <a:defRPr/>
            </a:pPr>
            <a:r>
              <a:rPr lang="en-US" sz="1200" b="1" kern="0" dirty="0">
                <a:solidFill>
                  <a:srgbClr val="000000"/>
                </a:solidFill>
              </a:rPr>
              <a:t>Nothing in this </a:t>
            </a:r>
            <a:r>
              <a:rPr lang="en-US" sz="1200" b="1" kern="0" dirty="0" err="1">
                <a:solidFill>
                  <a:srgbClr val="000000"/>
                </a:solidFill>
              </a:rPr>
              <a:t>ifndef</a:t>
            </a:r>
            <a:r>
              <a:rPr lang="en-US" sz="1200" b="1" kern="0" dirty="0">
                <a:solidFill>
                  <a:srgbClr val="000000"/>
                </a:solidFill>
              </a:rPr>
              <a:t> will be read by Vitis HLS</a:t>
            </a:r>
          </a:p>
          <a:p>
            <a:pPr algn="ctr" defTabSz="914400" fontAlgn="base">
              <a:spcBef>
                <a:spcPct val="0"/>
              </a:spcBef>
              <a:spcAft>
                <a:spcPct val="0"/>
              </a:spcAft>
              <a:defRPr/>
            </a:pPr>
            <a:r>
              <a:rPr lang="en-US" sz="1200" b="1" kern="0" dirty="0">
                <a:solidFill>
                  <a:srgbClr val="000000"/>
                </a:solidFill>
              </a:rPr>
              <a:t>(will be read by </a:t>
            </a:r>
            <a:r>
              <a:rPr lang="en-US" sz="1200" b="1" kern="0" dirty="0" err="1">
                <a:solidFill>
                  <a:srgbClr val="000000"/>
                </a:solidFill>
              </a:rPr>
              <a:t>gcc</a:t>
            </a:r>
            <a:r>
              <a:rPr lang="en-US" sz="1200" b="1" kern="0" dirty="0">
                <a:solidFill>
                  <a:srgbClr val="000000"/>
                </a:solidFill>
              </a:rPr>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benches II</a:t>
            </a:r>
          </a:p>
        </p:txBody>
      </p:sp>
      <p:sp>
        <p:nvSpPr>
          <p:cNvPr id="3" name="Content Placeholder 2"/>
          <p:cNvSpPr>
            <a:spLocks noGrp="1"/>
          </p:cNvSpPr>
          <p:nvPr>
            <p:ph idx="1"/>
          </p:nvPr>
        </p:nvSpPr>
        <p:spPr>
          <a:xfrm>
            <a:off x="647700" y="1049298"/>
            <a:ext cx="10515600" cy="4759404"/>
          </a:xfrm>
        </p:spPr>
        <p:txBody>
          <a:bodyPr>
            <a:normAutofit lnSpcReduction="10000"/>
          </a:bodyPr>
          <a:lstStyle/>
          <a:p>
            <a:r>
              <a:rPr lang="en-US" dirty="0"/>
              <a:t>Ideal test bench</a:t>
            </a:r>
          </a:p>
          <a:p>
            <a:pPr lvl="1"/>
            <a:r>
              <a:rPr lang="en-US" dirty="0"/>
              <a:t>Should be self checking</a:t>
            </a:r>
          </a:p>
          <a:p>
            <a:pPr lvl="2"/>
            <a:r>
              <a:rPr lang="en-US" dirty="0"/>
              <a:t>RTL verification will re-use the C test bench</a:t>
            </a:r>
          </a:p>
          <a:p>
            <a:pPr lvl="1"/>
            <a:r>
              <a:rPr lang="en-US" dirty="0"/>
              <a:t>If the test bench is self-checking</a:t>
            </a:r>
          </a:p>
          <a:p>
            <a:pPr lvl="2"/>
            <a:r>
              <a:rPr lang="en-US" dirty="0"/>
              <a:t>Allows RTL Verification to be run without a requirement to check the results again</a:t>
            </a:r>
          </a:p>
          <a:p>
            <a:pPr lvl="1"/>
            <a:r>
              <a:rPr lang="en-US" dirty="0"/>
              <a:t>RTL verification “passes” if the test bench return value is 0 (zero)</a:t>
            </a:r>
          </a:p>
          <a:p>
            <a:pPr lvl="2"/>
            <a:r>
              <a:rPr lang="en-US" dirty="0"/>
              <a:t>Actively return a 0 if the simulation passes</a:t>
            </a:r>
          </a:p>
          <a:p>
            <a:pPr lvl="2"/>
            <a:endParaRPr lang="en-US" dirty="0"/>
          </a:p>
          <a:p>
            <a:pPr lvl="2"/>
            <a:endParaRPr lang="en-US" dirty="0"/>
          </a:p>
          <a:p>
            <a:pPr lvl="2"/>
            <a:endParaRPr lang="en-US" dirty="0"/>
          </a:p>
          <a:p>
            <a:pPr lvl="2"/>
            <a:endParaRPr lang="en-US" dirty="0"/>
          </a:p>
          <a:p>
            <a:pPr lvl="2"/>
            <a:endParaRPr lang="en-US" dirty="0"/>
          </a:p>
          <a:p>
            <a:pPr lvl="1"/>
            <a:r>
              <a:rPr lang="en-US" dirty="0"/>
              <a:t>Non-synthesizable constructs may be added to a synthesize function if __SYNTHESIS__ is used</a:t>
            </a:r>
          </a:p>
          <a:p>
            <a:endParaRPr lang="en-US" dirty="0"/>
          </a:p>
          <a:p>
            <a:endParaRPr lang="en-US" dirty="0"/>
          </a:p>
          <a:p>
            <a:endParaRPr lang="en-US" dirty="0"/>
          </a:p>
        </p:txBody>
      </p:sp>
      <p:sp>
        <p:nvSpPr>
          <p:cNvPr id="12" name="Slide Number Placeholder 11"/>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22</a:t>
            </a:fld>
            <a:endParaRPr lang="en-US" dirty="0"/>
          </a:p>
        </p:txBody>
      </p:sp>
      <p:sp>
        <p:nvSpPr>
          <p:cNvPr id="8" name="TextBox 7">
            <a:extLst>
              <a:ext uri="{FF2B5EF4-FFF2-40B4-BE49-F238E27FC236}">
                <a16:creationId xmlns:a16="http://schemas.microsoft.com/office/drawing/2014/main" id="{B0365DC8-4FB5-4097-83FF-7AEA4C34028D}"/>
              </a:ext>
            </a:extLst>
          </p:cNvPr>
          <p:cNvSpPr txBox="1"/>
          <p:nvPr/>
        </p:nvSpPr>
        <p:spPr>
          <a:xfrm>
            <a:off x="1884827" y="3494429"/>
            <a:ext cx="6962293" cy="1384995"/>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50" kern="0" dirty="0" err="1">
                <a:solidFill>
                  <a:srgbClr val="000000"/>
                </a:solidFill>
                <a:latin typeface="Arial"/>
              </a:rPr>
              <a:t>int</a:t>
            </a:r>
            <a:r>
              <a:rPr lang="en-US" sz="1050" kern="0" dirty="0">
                <a:solidFill>
                  <a:srgbClr val="000000"/>
                </a:solidFill>
                <a:latin typeface="Arial"/>
              </a:rPr>
              <a:t> main () { </a:t>
            </a:r>
          </a:p>
          <a:p>
            <a:pPr defTabSz="914400" fontAlgn="base">
              <a:spcBef>
                <a:spcPct val="0"/>
              </a:spcBef>
              <a:spcAft>
                <a:spcPct val="0"/>
              </a:spcAft>
              <a:defRPr/>
            </a:pPr>
            <a:r>
              <a:rPr lang="en-US" sz="1050" kern="0" dirty="0">
                <a:solidFill>
                  <a:srgbClr val="000000"/>
                </a:solidFill>
                <a:latin typeface="Arial"/>
              </a:rPr>
              <a:t>  // Compare results</a:t>
            </a:r>
          </a:p>
          <a:p>
            <a:pPr defTabSz="914400" fontAlgn="base">
              <a:spcBef>
                <a:spcPct val="0"/>
              </a:spcBef>
              <a:spcAft>
                <a:spcPct val="0"/>
              </a:spcAft>
              <a:defRPr/>
            </a:pPr>
            <a:r>
              <a:rPr lang="en-US" sz="1050" kern="0" dirty="0">
                <a:solidFill>
                  <a:srgbClr val="000000"/>
                </a:solidFill>
                <a:latin typeface="Arial"/>
              </a:rPr>
              <a:t>  </a:t>
            </a:r>
            <a:r>
              <a:rPr lang="en-US" sz="1050" kern="0" dirty="0" err="1">
                <a:solidFill>
                  <a:srgbClr val="000000"/>
                </a:solidFill>
                <a:latin typeface="Arial"/>
              </a:rPr>
              <a:t>int</a:t>
            </a:r>
            <a:r>
              <a:rPr lang="en-US" sz="1050" kern="0" dirty="0">
                <a:solidFill>
                  <a:srgbClr val="000000"/>
                </a:solidFill>
                <a:latin typeface="Arial"/>
              </a:rPr>
              <a:t> ret = system("diff --brief -w </a:t>
            </a:r>
            <a:r>
              <a:rPr lang="en-US" sz="1050" kern="0" dirty="0" err="1">
                <a:solidFill>
                  <a:srgbClr val="000000"/>
                </a:solidFill>
                <a:latin typeface="Arial"/>
              </a:rPr>
              <a:t>test_data</a:t>
            </a:r>
            <a:r>
              <a:rPr lang="en-US" sz="1050" kern="0" dirty="0">
                <a:solidFill>
                  <a:srgbClr val="000000"/>
                </a:solidFill>
                <a:latin typeface="Arial"/>
              </a:rPr>
              <a:t>/output.dat </a:t>
            </a:r>
            <a:r>
              <a:rPr lang="en-US" sz="1050" kern="0" dirty="0" err="1">
                <a:solidFill>
                  <a:srgbClr val="000000"/>
                </a:solidFill>
                <a:latin typeface="Arial"/>
              </a:rPr>
              <a:t>test_data</a:t>
            </a:r>
            <a:r>
              <a:rPr lang="en-US" sz="1050" kern="0" dirty="0">
                <a:solidFill>
                  <a:srgbClr val="000000"/>
                </a:solidFill>
                <a:latin typeface="Arial"/>
              </a:rPr>
              <a:t>/</a:t>
            </a:r>
            <a:r>
              <a:rPr lang="en-US" sz="1050" kern="0" dirty="0" err="1">
                <a:solidFill>
                  <a:srgbClr val="000000"/>
                </a:solidFill>
                <a:latin typeface="Arial"/>
              </a:rPr>
              <a:t>output.golden.dat</a:t>
            </a:r>
            <a:r>
              <a:rPr lang="en-US" sz="1050" kern="0" dirty="0">
                <a:solidFill>
                  <a:srgbClr val="000000"/>
                </a:solidFill>
                <a:latin typeface="Arial"/>
              </a:rPr>
              <a:t>");</a:t>
            </a:r>
          </a:p>
          <a:p>
            <a:pPr defTabSz="914400" fontAlgn="base">
              <a:spcBef>
                <a:spcPct val="0"/>
              </a:spcBef>
              <a:spcAft>
                <a:spcPct val="0"/>
              </a:spcAft>
              <a:defRPr/>
            </a:pPr>
            <a:r>
              <a:rPr lang="en-US" sz="1050" kern="0" dirty="0">
                <a:solidFill>
                  <a:srgbClr val="000000"/>
                </a:solidFill>
                <a:latin typeface="Arial"/>
              </a:rPr>
              <a:t>  if (ret != 0) {</a:t>
            </a:r>
          </a:p>
          <a:p>
            <a:pPr defTabSz="914400" fontAlgn="base">
              <a:spcBef>
                <a:spcPct val="0"/>
              </a:spcBef>
              <a:spcAft>
                <a:spcPct val="0"/>
              </a:spcAft>
              <a:defRPr/>
            </a:pPr>
            <a:r>
              <a:rPr lang="en-US" sz="1050" kern="0" dirty="0">
                <a:solidFill>
                  <a:srgbClr val="000000"/>
                </a:solidFill>
                <a:latin typeface="Arial"/>
              </a:rPr>
              <a:t>        </a:t>
            </a:r>
            <a:r>
              <a:rPr lang="en-US" sz="1050" kern="0" dirty="0" err="1">
                <a:solidFill>
                  <a:srgbClr val="000000"/>
                </a:solidFill>
                <a:latin typeface="Arial"/>
              </a:rPr>
              <a:t>printf</a:t>
            </a:r>
            <a:r>
              <a:rPr lang="en-US" sz="1050" kern="0" dirty="0">
                <a:solidFill>
                  <a:srgbClr val="000000"/>
                </a:solidFill>
                <a:latin typeface="Arial"/>
              </a:rPr>
              <a:t>("Test failed !!!\n", ret); </a:t>
            </a:r>
            <a:r>
              <a:rPr lang="en-US" sz="1050" b="1" kern="0" dirty="0">
                <a:solidFill>
                  <a:srgbClr val="000000"/>
                </a:solidFill>
                <a:latin typeface="Arial"/>
              </a:rPr>
              <a:t>return 1</a:t>
            </a:r>
            <a:r>
              <a:rPr lang="en-US" sz="1050" kern="0" dirty="0">
                <a:solidFill>
                  <a:srgbClr val="000000"/>
                </a:solidFill>
                <a:latin typeface="Arial"/>
              </a:rPr>
              <a:t>;</a:t>
            </a:r>
          </a:p>
          <a:p>
            <a:pPr defTabSz="914400" fontAlgn="base">
              <a:spcBef>
                <a:spcPct val="0"/>
              </a:spcBef>
              <a:spcAft>
                <a:spcPct val="0"/>
              </a:spcAft>
              <a:defRPr/>
            </a:pPr>
            <a:r>
              <a:rPr lang="en-US" sz="1050" kern="0" dirty="0">
                <a:solidFill>
                  <a:srgbClr val="000000"/>
                </a:solidFill>
                <a:latin typeface="Arial"/>
              </a:rPr>
              <a:t>  } else {</a:t>
            </a:r>
          </a:p>
          <a:p>
            <a:pPr defTabSz="914400" fontAlgn="base">
              <a:spcBef>
                <a:spcPct val="0"/>
              </a:spcBef>
              <a:spcAft>
                <a:spcPct val="0"/>
              </a:spcAft>
              <a:defRPr/>
            </a:pPr>
            <a:r>
              <a:rPr lang="en-US" sz="1050" kern="0" dirty="0">
                <a:solidFill>
                  <a:srgbClr val="000000"/>
                </a:solidFill>
                <a:latin typeface="Arial"/>
              </a:rPr>
              <a:t>        </a:t>
            </a:r>
            <a:r>
              <a:rPr lang="en-US" sz="1050" kern="0" dirty="0" err="1">
                <a:solidFill>
                  <a:srgbClr val="000000"/>
                </a:solidFill>
                <a:latin typeface="Arial"/>
              </a:rPr>
              <a:t>printf</a:t>
            </a:r>
            <a:r>
              <a:rPr lang="en-US" sz="1050" kern="0" dirty="0">
                <a:solidFill>
                  <a:srgbClr val="000000"/>
                </a:solidFill>
                <a:latin typeface="Arial"/>
              </a:rPr>
              <a:t>("Test passed !\n", ret); </a:t>
            </a:r>
            <a:r>
              <a:rPr lang="en-US" sz="1050" b="1" kern="0" dirty="0">
                <a:solidFill>
                  <a:srgbClr val="000000"/>
                </a:solidFill>
                <a:latin typeface="Arial"/>
              </a:rPr>
              <a:t>return 0</a:t>
            </a:r>
            <a:r>
              <a:rPr lang="en-US" sz="1050" kern="0" dirty="0">
                <a:solidFill>
                  <a:srgbClr val="000000"/>
                </a:solidFill>
                <a:latin typeface="Arial"/>
              </a:rPr>
              <a:t>;</a:t>
            </a:r>
          </a:p>
          <a:p>
            <a:pPr defTabSz="914400" fontAlgn="base">
              <a:spcBef>
                <a:spcPct val="0"/>
              </a:spcBef>
              <a:spcAft>
                <a:spcPct val="0"/>
              </a:spcAft>
              <a:defRPr/>
            </a:pPr>
            <a:r>
              <a:rPr lang="en-US" sz="1050" kern="0" dirty="0">
                <a:solidFill>
                  <a:srgbClr val="000000"/>
                </a:solidFill>
                <a:latin typeface="Arial"/>
              </a:rPr>
              <a:t>  }</a:t>
            </a:r>
          </a:p>
        </p:txBody>
      </p:sp>
      <p:sp>
        <p:nvSpPr>
          <p:cNvPr id="9" name="TextBox 8">
            <a:extLst>
              <a:ext uri="{FF2B5EF4-FFF2-40B4-BE49-F238E27FC236}">
                <a16:creationId xmlns:a16="http://schemas.microsoft.com/office/drawing/2014/main" id="{D79971B1-8D8E-42EE-B000-EB149B5DF17F}"/>
              </a:ext>
            </a:extLst>
          </p:cNvPr>
          <p:cNvSpPr txBox="1"/>
          <p:nvPr/>
        </p:nvSpPr>
        <p:spPr>
          <a:xfrm>
            <a:off x="8706862" y="3637995"/>
            <a:ext cx="2354893" cy="738664"/>
          </a:xfrm>
          <a:prstGeom prst="rect">
            <a:avLst/>
          </a:prstGeom>
          <a:solidFill>
            <a:srgbClr val="FFFF99"/>
          </a:solidFill>
          <a:ln w="28575">
            <a:solidFill>
              <a:srgbClr val="000000"/>
            </a:solidFill>
          </a:ln>
          <a:effectLst>
            <a:innerShdw blurRad="63500" dist="50800" dir="2700000">
              <a:prstClr val="black">
                <a:alpha val="50000"/>
              </a:prstClr>
            </a:innerShdw>
          </a:effectLst>
        </p:spPr>
        <p:txBody>
          <a:bodyPr wrap="square" rtlCol="0">
            <a:spAutoFit/>
          </a:bodyPr>
          <a:lstStyle/>
          <a:p>
            <a:pPr algn="ctr" defTabSz="914400" fontAlgn="base">
              <a:spcBef>
                <a:spcPct val="0"/>
              </a:spcBef>
              <a:spcAft>
                <a:spcPct val="0"/>
              </a:spcAft>
              <a:defRPr/>
            </a:pPr>
            <a:r>
              <a:rPr lang="en-US" sz="1050" b="1" kern="0" dirty="0">
                <a:solidFill>
                  <a:srgbClr val="000000"/>
                </a:solidFill>
              </a:rPr>
              <a:t>The –w option ensures the “newline” does not cause a difference between Windows and Linux files</a:t>
            </a:r>
          </a:p>
        </p:txBody>
      </p:sp>
      <p:sp>
        <p:nvSpPr>
          <p:cNvPr id="13" name="TextBox 12">
            <a:extLst>
              <a:ext uri="{FF2B5EF4-FFF2-40B4-BE49-F238E27FC236}">
                <a16:creationId xmlns:a16="http://schemas.microsoft.com/office/drawing/2014/main" id="{9ED0D38D-812A-4D29-B3BA-868BBAE98390}"/>
              </a:ext>
            </a:extLst>
          </p:cNvPr>
          <p:cNvSpPr txBox="1"/>
          <p:nvPr/>
        </p:nvSpPr>
        <p:spPr>
          <a:xfrm>
            <a:off x="1884827" y="5545462"/>
            <a:ext cx="5065734" cy="900246"/>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50" kern="0" dirty="0">
                <a:solidFill>
                  <a:srgbClr val="000000"/>
                </a:solidFill>
                <a:latin typeface="Arial"/>
              </a:rPr>
              <a:t>#</a:t>
            </a:r>
            <a:r>
              <a:rPr lang="en-US" sz="1050" kern="0" dirty="0" err="1">
                <a:solidFill>
                  <a:srgbClr val="000000"/>
                </a:solidFill>
                <a:latin typeface="Arial"/>
              </a:rPr>
              <a:t>ifndef</a:t>
            </a:r>
            <a:r>
              <a:rPr lang="en-US" sz="1050" kern="0" dirty="0">
                <a:solidFill>
                  <a:srgbClr val="000000"/>
                </a:solidFill>
                <a:latin typeface="Arial"/>
              </a:rPr>
              <a:t> __SYNTHESIS__</a:t>
            </a:r>
          </a:p>
          <a:p>
            <a:pPr defTabSz="914400" fontAlgn="base">
              <a:spcBef>
                <a:spcPct val="0"/>
              </a:spcBef>
              <a:spcAft>
                <a:spcPct val="0"/>
              </a:spcAft>
              <a:defRPr/>
            </a:pPr>
            <a:r>
              <a:rPr lang="en-US" sz="1050" kern="0" dirty="0">
                <a:solidFill>
                  <a:srgbClr val="000000"/>
                </a:solidFill>
                <a:latin typeface="Arial"/>
              </a:rPr>
              <a:t>   </a:t>
            </a:r>
            <a:r>
              <a:rPr lang="en-US" sz="1050" kern="0" dirty="0" err="1">
                <a:solidFill>
                  <a:srgbClr val="000000"/>
                </a:solidFill>
                <a:latin typeface="Arial"/>
              </a:rPr>
              <a:t>image_t</a:t>
            </a:r>
            <a:r>
              <a:rPr lang="en-US" sz="1050" kern="0" dirty="0">
                <a:solidFill>
                  <a:srgbClr val="000000"/>
                </a:solidFill>
                <a:latin typeface="Arial"/>
              </a:rPr>
              <a:t> *</a:t>
            </a:r>
            <a:r>
              <a:rPr lang="en-US" sz="1050" kern="0" dirty="0" err="1">
                <a:solidFill>
                  <a:srgbClr val="000000"/>
                </a:solidFill>
                <a:latin typeface="Arial"/>
              </a:rPr>
              <a:t>yuv</a:t>
            </a:r>
            <a:r>
              <a:rPr lang="en-US" sz="1050" kern="0" dirty="0">
                <a:solidFill>
                  <a:srgbClr val="000000"/>
                </a:solidFill>
                <a:latin typeface="Arial"/>
              </a:rPr>
              <a:t> = (</a:t>
            </a:r>
            <a:r>
              <a:rPr lang="en-US" sz="1050" kern="0" dirty="0" err="1">
                <a:solidFill>
                  <a:srgbClr val="000000"/>
                </a:solidFill>
                <a:latin typeface="Arial"/>
              </a:rPr>
              <a:t>image_t</a:t>
            </a:r>
            <a:r>
              <a:rPr lang="en-US" sz="1050" kern="0" dirty="0">
                <a:solidFill>
                  <a:srgbClr val="000000"/>
                </a:solidFill>
                <a:latin typeface="Arial"/>
              </a:rPr>
              <a:t> *)</a:t>
            </a:r>
            <a:r>
              <a:rPr lang="en-US" sz="1050" kern="0" dirty="0" err="1">
                <a:solidFill>
                  <a:srgbClr val="000000"/>
                </a:solidFill>
                <a:latin typeface="Arial"/>
              </a:rPr>
              <a:t>malloc</a:t>
            </a:r>
            <a:r>
              <a:rPr lang="en-US" sz="1050" kern="0" dirty="0">
                <a:solidFill>
                  <a:srgbClr val="000000"/>
                </a:solidFill>
                <a:latin typeface="Arial"/>
              </a:rPr>
              <a:t>(</a:t>
            </a:r>
            <a:r>
              <a:rPr lang="en-US" sz="1050" kern="0" dirty="0" err="1">
                <a:solidFill>
                  <a:srgbClr val="000000"/>
                </a:solidFill>
                <a:latin typeface="Arial"/>
              </a:rPr>
              <a:t>sizeof</a:t>
            </a:r>
            <a:r>
              <a:rPr lang="en-US" sz="1050" kern="0" dirty="0">
                <a:solidFill>
                  <a:srgbClr val="000000"/>
                </a:solidFill>
                <a:latin typeface="Arial"/>
              </a:rPr>
              <a:t>(</a:t>
            </a:r>
            <a:r>
              <a:rPr lang="en-US" sz="1050" kern="0" dirty="0" err="1">
                <a:solidFill>
                  <a:srgbClr val="000000"/>
                </a:solidFill>
                <a:latin typeface="Arial"/>
              </a:rPr>
              <a:t>image_t</a:t>
            </a:r>
            <a:r>
              <a:rPr lang="en-US" sz="1050" kern="0" dirty="0">
                <a:solidFill>
                  <a:srgbClr val="000000"/>
                </a:solidFill>
                <a:latin typeface="Arial"/>
              </a:rPr>
              <a:t>));</a:t>
            </a:r>
          </a:p>
          <a:p>
            <a:pPr defTabSz="914400" fontAlgn="base">
              <a:spcBef>
                <a:spcPct val="0"/>
              </a:spcBef>
              <a:spcAft>
                <a:spcPct val="0"/>
              </a:spcAft>
              <a:defRPr/>
            </a:pPr>
            <a:r>
              <a:rPr lang="en-US" sz="1050" kern="0" dirty="0">
                <a:solidFill>
                  <a:srgbClr val="000000"/>
                </a:solidFill>
                <a:latin typeface="Arial"/>
              </a:rPr>
              <a:t>#else // Workaround </a:t>
            </a:r>
            <a:r>
              <a:rPr lang="en-US" sz="1050" kern="0" dirty="0" err="1">
                <a:solidFill>
                  <a:srgbClr val="000000"/>
                </a:solidFill>
                <a:latin typeface="Arial"/>
              </a:rPr>
              <a:t>malloc</a:t>
            </a:r>
            <a:r>
              <a:rPr lang="en-US" sz="1050" kern="0" dirty="0">
                <a:solidFill>
                  <a:srgbClr val="000000"/>
                </a:solidFill>
                <a:latin typeface="Arial"/>
              </a:rPr>
              <a:t>() calls w/o changing rest of code</a:t>
            </a:r>
          </a:p>
          <a:p>
            <a:pPr defTabSz="914400" fontAlgn="base">
              <a:spcBef>
                <a:spcPct val="0"/>
              </a:spcBef>
              <a:spcAft>
                <a:spcPct val="0"/>
              </a:spcAft>
              <a:defRPr/>
            </a:pPr>
            <a:r>
              <a:rPr lang="en-US" sz="1050" kern="0" dirty="0">
                <a:solidFill>
                  <a:srgbClr val="000000"/>
                </a:solidFill>
                <a:latin typeface="Arial"/>
              </a:rPr>
              <a:t>   </a:t>
            </a:r>
            <a:r>
              <a:rPr lang="en-US" sz="1050" kern="0" dirty="0" err="1">
                <a:solidFill>
                  <a:srgbClr val="000000"/>
                </a:solidFill>
                <a:latin typeface="Arial"/>
              </a:rPr>
              <a:t>image_t</a:t>
            </a:r>
            <a:r>
              <a:rPr lang="en-US" sz="1050" kern="0" dirty="0">
                <a:solidFill>
                  <a:srgbClr val="000000"/>
                </a:solidFill>
                <a:latin typeface="Arial"/>
              </a:rPr>
              <a:t> _</a:t>
            </a:r>
            <a:r>
              <a:rPr lang="en-US" sz="1050" kern="0" dirty="0" err="1">
                <a:solidFill>
                  <a:srgbClr val="000000"/>
                </a:solidFill>
                <a:latin typeface="Arial"/>
              </a:rPr>
              <a:t>yuv</a:t>
            </a:r>
            <a:r>
              <a:rPr lang="en-US" sz="1050" kern="0" dirty="0">
                <a:solidFill>
                  <a:srgbClr val="000000"/>
                </a:solidFill>
                <a:latin typeface="Arial"/>
              </a:rPr>
              <a:t>;</a:t>
            </a:r>
          </a:p>
          <a:p>
            <a:pPr defTabSz="914400" fontAlgn="base">
              <a:spcBef>
                <a:spcPct val="0"/>
              </a:spcBef>
              <a:spcAft>
                <a:spcPct val="0"/>
              </a:spcAft>
              <a:defRPr/>
            </a:pPr>
            <a:r>
              <a:rPr lang="en-US" sz="1050" kern="0" dirty="0">
                <a:solidFill>
                  <a:srgbClr val="000000"/>
                </a:solidFill>
                <a:latin typeface="Arial"/>
              </a:rPr>
              <a:t>#</a:t>
            </a:r>
            <a:r>
              <a:rPr lang="en-US" sz="1050" kern="0" dirty="0" err="1">
                <a:solidFill>
                  <a:srgbClr val="000000"/>
                </a:solidFill>
                <a:latin typeface="Arial"/>
              </a:rPr>
              <a:t>endif</a:t>
            </a:r>
            <a:endParaRPr lang="en-US" sz="1050" kern="0" dirty="0">
              <a:solidFill>
                <a:srgbClr val="000000"/>
              </a:solidFill>
              <a:latin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图形用户界面&#10;&#10;描述已自动生成">
            <a:extLst>
              <a:ext uri="{FF2B5EF4-FFF2-40B4-BE49-F238E27FC236}">
                <a16:creationId xmlns:a16="http://schemas.microsoft.com/office/drawing/2014/main" id="{F8B5241F-5783-42FD-8078-29B5B580959C}"/>
              </a:ext>
            </a:extLst>
          </p:cNvPr>
          <p:cNvPicPr>
            <a:picLocks noChangeAspect="1"/>
          </p:cNvPicPr>
          <p:nvPr/>
        </p:nvPicPr>
        <p:blipFill>
          <a:blip r:embed="rId2"/>
          <a:stretch>
            <a:fillRect/>
          </a:stretch>
        </p:blipFill>
        <p:spPr>
          <a:xfrm>
            <a:off x="6388533" y="1463041"/>
            <a:ext cx="5001676" cy="4572000"/>
          </a:xfrm>
          <a:prstGeom prst="rect">
            <a:avLst/>
          </a:prstGeom>
        </p:spPr>
      </p:pic>
      <p:sp>
        <p:nvSpPr>
          <p:cNvPr id="4" name="Title 3"/>
          <p:cNvSpPr>
            <a:spLocks noGrp="1"/>
          </p:cNvSpPr>
          <p:nvPr>
            <p:ph type="title"/>
          </p:nvPr>
        </p:nvSpPr>
        <p:spPr/>
        <p:txBody>
          <a:bodyPr/>
          <a:lstStyle/>
          <a:p>
            <a:r>
              <a:rPr lang="en-US" dirty="0"/>
              <a:t>Solution Configuration</a:t>
            </a:r>
          </a:p>
        </p:txBody>
      </p:sp>
      <p:sp>
        <p:nvSpPr>
          <p:cNvPr id="2" name="Content Placeholder 1"/>
          <p:cNvSpPr>
            <a:spLocks noGrp="1"/>
          </p:cNvSpPr>
          <p:nvPr>
            <p:ph sz="half" idx="1"/>
          </p:nvPr>
        </p:nvSpPr>
        <p:spPr/>
        <p:txBody>
          <a:bodyPr/>
          <a:lstStyle/>
          <a:p>
            <a:r>
              <a:rPr lang="en-US" dirty="0"/>
              <a:t>Provide a solution name</a:t>
            </a:r>
          </a:p>
          <a:p>
            <a:pPr lvl="1"/>
            <a:r>
              <a:rPr lang="en-US" dirty="0"/>
              <a:t>Default is solution1, then solution2 etc.</a:t>
            </a:r>
          </a:p>
          <a:p>
            <a:r>
              <a:rPr lang="en-US" dirty="0"/>
              <a:t>Specify the clock</a:t>
            </a:r>
          </a:p>
          <a:p>
            <a:pPr marL="800100" lvl="1" indent="-342900"/>
            <a:r>
              <a:rPr lang="en-US" dirty="0"/>
              <a:t>The clock uncertainty is subtracted from the clock to provide an “effective clock period”</a:t>
            </a:r>
          </a:p>
          <a:p>
            <a:pPr marL="800100" lvl="1" indent="-342900"/>
            <a:r>
              <a:rPr lang="en-US" dirty="0"/>
              <a:t>Vitis HLS uses the “effective clock period” for Synthesis</a:t>
            </a:r>
          </a:p>
          <a:p>
            <a:pPr marL="800100" lvl="1" indent="-342900"/>
            <a:r>
              <a:rPr lang="en-US" dirty="0"/>
              <a:t>Provides users defined margin for downstream RTL synthesis, P&amp;R</a:t>
            </a:r>
          </a:p>
          <a:p>
            <a:r>
              <a:rPr lang="en-US" dirty="0"/>
              <a:t>Select the part</a:t>
            </a:r>
          </a:p>
          <a:p>
            <a:pPr marL="800100" lvl="1" indent="-342900">
              <a:buFont typeface="Verdana" pitchFamily="34" charset="0"/>
              <a:buChar char="−"/>
            </a:pPr>
            <a:r>
              <a:rPr lang="en-US" dirty="0"/>
              <a:t>Select a device family after applying filters such as family, package and speed grade (see next slide) or a board after applying boards specify</a:t>
            </a:r>
          </a:p>
          <a:p>
            <a:pPr lvl="1"/>
            <a:endParaRPr lang="en-US" dirty="0"/>
          </a:p>
        </p:txBody>
      </p:sp>
      <p:sp>
        <p:nvSpPr>
          <p:cNvPr id="13" name="Slide Number Placeholder 12"/>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23</a:t>
            </a:fld>
            <a:endParaRPr lang="en-US" dirty="0"/>
          </a:p>
        </p:txBody>
      </p:sp>
      <p:sp>
        <p:nvSpPr>
          <p:cNvPr id="10" name="Rounded Rectangle 9"/>
          <p:cNvSpPr/>
          <p:nvPr/>
        </p:nvSpPr>
        <p:spPr>
          <a:xfrm>
            <a:off x="10923368" y="3052069"/>
            <a:ext cx="389327" cy="292460"/>
          </a:xfrm>
          <a:prstGeom prst="roundRect">
            <a:avLst/>
          </a:prstGeom>
          <a:noFill/>
          <a:ln w="38100">
            <a:solidFill>
              <a:srgbClr val="00B050"/>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439AA18-6570-45A4-A039-7BBC24B6E6B9}"/>
              </a:ext>
            </a:extLst>
          </p:cNvPr>
          <p:cNvPicPr>
            <a:picLocks noChangeAspect="1"/>
          </p:cNvPicPr>
          <p:nvPr/>
        </p:nvPicPr>
        <p:blipFill>
          <a:blip r:embed="rId2"/>
          <a:stretch>
            <a:fillRect/>
          </a:stretch>
        </p:blipFill>
        <p:spPr>
          <a:xfrm>
            <a:off x="7132674" y="1729256"/>
            <a:ext cx="3888565" cy="3971009"/>
          </a:xfrm>
          <a:prstGeom prst="rect">
            <a:avLst/>
          </a:prstGeom>
        </p:spPr>
      </p:pic>
      <p:sp>
        <p:nvSpPr>
          <p:cNvPr id="4" name="Title 3"/>
          <p:cNvSpPr>
            <a:spLocks noGrp="1"/>
          </p:cNvSpPr>
          <p:nvPr>
            <p:ph type="title"/>
          </p:nvPr>
        </p:nvSpPr>
        <p:spPr/>
        <p:txBody>
          <a:bodyPr/>
          <a:lstStyle/>
          <a:p>
            <a:r>
              <a:rPr lang="en-US" dirty="0"/>
              <a:t>Solution Configuration</a:t>
            </a:r>
          </a:p>
        </p:txBody>
      </p:sp>
      <p:sp>
        <p:nvSpPr>
          <p:cNvPr id="2" name="Content Placeholder 1"/>
          <p:cNvSpPr>
            <a:spLocks noGrp="1"/>
          </p:cNvSpPr>
          <p:nvPr>
            <p:ph sz="half" idx="1"/>
          </p:nvPr>
        </p:nvSpPr>
        <p:spPr/>
        <p:txBody>
          <a:bodyPr/>
          <a:lstStyle/>
          <a:p>
            <a:r>
              <a:rPr lang="en-US" dirty="0"/>
              <a:t>Provide a solution name</a:t>
            </a:r>
          </a:p>
          <a:p>
            <a:pPr lvl="1"/>
            <a:r>
              <a:rPr lang="en-US" dirty="0"/>
              <a:t>Default is solution1, then solution2 etc.</a:t>
            </a:r>
          </a:p>
          <a:p>
            <a:r>
              <a:rPr lang="en-US" dirty="0"/>
              <a:t>Specify the clock</a:t>
            </a:r>
          </a:p>
          <a:p>
            <a:pPr marL="800100" lvl="1" indent="-342900"/>
            <a:r>
              <a:rPr lang="en-US" dirty="0"/>
              <a:t>The clock uncertainty is subtracted from the clock to provide an “effective clock period”</a:t>
            </a:r>
          </a:p>
          <a:p>
            <a:pPr marL="800100" lvl="1" indent="-342900"/>
            <a:r>
              <a:rPr lang="en-US" dirty="0" err="1"/>
              <a:t>Vivado</a:t>
            </a:r>
            <a:r>
              <a:rPr lang="en-US" dirty="0"/>
              <a:t> HLS uses the “effective clock period” for Synthesis</a:t>
            </a:r>
          </a:p>
          <a:p>
            <a:pPr marL="800100" lvl="1" indent="-342900"/>
            <a:r>
              <a:rPr lang="en-US" dirty="0"/>
              <a:t>Provides users defined margin for downstream RTL synthesis, P&amp;R</a:t>
            </a:r>
          </a:p>
          <a:p>
            <a:r>
              <a:rPr lang="en-US" dirty="0"/>
              <a:t>Select the part</a:t>
            </a:r>
          </a:p>
          <a:p>
            <a:pPr marL="800100" lvl="1" indent="-342900">
              <a:buFont typeface="Verdana" pitchFamily="34" charset="0"/>
              <a:buChar char="−"/>
            </a:pPr>
            <a:r>
              <a:rPr lang="en-US" dirty="0"/>
              <a:t>Select a device family after applying filters such as family, package and speed grade (see next slide) or a board after applying boards specify</a:t>
            </a:r>
          </a:p>
          <a:p>
            <a:pPr lvl="1"/>
            <a:endParaRPr lang="en-US" dirty="0"/>
          </a:p>
        </p:txBody>
      </p:sp>
      <p:sp>
        <p:nvSpPr>
          <p:cNvPr id="13" name="Slide Number Placeholder 12"/>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24</a:t>
            </a:fld>
            <a:endParaRPr lang="en-US" dirty="0"/>
          </a:p>
        </p:txBody>
      </p:sp>
      <p:sp>
        <p:nvSpPr>
          <p:cNvPr id="10" name="Rounded Rectangle 9"/>
          <p:cNvSpPr/>
          <p:nvPr/>
        </p:nvSpPr>
        <p:spPr>
          <a:xfrm>
            <a:off x="10593037" y="3044645"/>
            <a:ext cx="389327" cy="292460"/>
          </a:xfrm>
          <a:prstGeom prst="roundRect">
            <a:avLst/>
          </a:prstGeom>
          <a:noFill/>
          <a:ln w="38100">
            <a:solidFill>
              <a:srgbClr val="00B050"/>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305287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Selecting Part and Implementation Engine</a:t>
            </a:r>
          </a:p>
        </p:txBody>
      </p:sp>
      <p:sp>
        <p:nvSpPr>
          <p:cNvPr id="2" name="Content Placeholder 1"/>
          <p:cNvSpPr>
            <a:spLocks noGrp="1"/>
          </p:cNvSpPr>
          <p:nvPr>
            <p:ph sz="half" idx="1"/>
          </p:nvPr>
        </p:nvSpPr>
        <p:spPr/>
        <p:txBody>
          <a:bodyPr/>
          <a:lstStyle/>
          <a:p>
            <a:r>
              <a:rPr lang="en-US" dirty="0"/>
              <a:t>Select the target part either through </a:t>
            </a:r>
            <a:br>
              <a:rPr lang="en-US" dirty="0"/>
            </a:br>
            <a:r>
              <a:rPr lang="en-US" dirty="0"/>
              <a:t>Parts or Boards specify </a:t>
            </a:r>
          </a:p>
        </p:txBody>
      </p:sp>
      <p:sp>
        <p:nvSpPr>
          <p:cNvPr id="3" name="Slide Number Placeholder 2"/>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25</a:t>
            </a:fld>
            <a:endParaRPr lang="en-US" dirty="0"/>
          </a:p>
        </p:txBody>
      </p:sp>
      <p:pic>
        <p:nvPicPr>
          <p:cNvPr id="7" name="图片 6" descr="图形用户界面&#10;&#10;描述已自动生成">
            <a:extLst>
              <a:ext uri="{FF2B5EF4-FFF2-40B4-BE49-F238E27FC236}">
                <a16:creationId xmlns:a16="http://schemas.microsoft.com/office/drawing/2014/main" id="{D1174C95-4AEA-4897-B5D0-ADBA85335423}"/>
              </a:ext>
            </a:extLst>
          </p:cNvPr>
          <p:cNvPicPr>
            <a:picLocks noChangeAspect="1"/>
          </p:cNvPicPr>
          <p:nvPr/>
        </p:nvPicPr>
        <p:blipFill>
          <a:blip r:embed="rId2"/>
          <a:stretch>
            <a:fillRect/>
          </a:stretch>
        </p:blipFill>
        <p:spPr>
          <a:xfrm>
            <a:off x="5412943" y="1463041"/>
            <a:ext cx="6067284" cy="4572000"/>
          </a:xfrm>
          <a:prstGeom prst="rect">
            <a:avLst/>
          </a:prstGeom>
        </p:spPr>
      </p:pic>
    </p:spTree>
    <p:extLst>
      <p:ext uri="{BB962C8B-B14F-4D97-AF65-F5344CB8AC3E}">
        <p14:creationId xmlns:p14="http://schemas.microsoft.com/office/powerpoint/2010/main" val="39617159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Selecting Part and Implementation Engine</a:t>
            </a:r>
          </a:p>
        </p:txBody>
      </p:sp>
      <p:sp>
        <p:nvSpPr>
          <p:cNvPr id="2" name="Content Placeholder 1"/>
          <p:cNvSpPr>
            <a:spLocks noGrp="1"/>
          </p:cNvSpPr>
          <p:nvPr>
            <p:ph sz="half" idx="1"/>
          </p:nvPr>
        </p:nvSpPr>
        <p:spPr/>
        <p:txBody>
          <a:bodyPr/>
          <a:lstStyle/>
          <a:p>
            <a:r>
              <a:rPr lang="en-US" dirty="0"/>
              <a:t>Select the target part either through </a:t>
            </a:r>
            <a:br>
              <a:rPr lang="en-US" dirty="0"/>
            </a:br>
            <a:r>
              <a:rPr lang="en-US" dirty="0"/>
              <a:t>Parts or Boards specify </a:t>
            </a:r>
          </a:p>
          <a:p>
            <a:r>
              <a:rPr lang="en-US" dirty="0"/>
              <a:t>Select RTL Tools</a:t>
            </a:r>
          </a:p>
          <a:p>
            <a:pPr lvl="1"/>
            <a:r>
              <a:rPr lang="en-US" dirty="0"/>
              <a:t>Auto</a:t>
            </a:r>
          </a:p>
          <a:p>
            <a:pPr lvl="2"/>
            <a:r>
              <a:rPr lang="en-US" dirty="0"/>
              <a:t>Will select </a:t>
            </a:r>
            <a:r>
              <a:rPr lang="en-US" dirty="0" err="1"/>
              <a:t>Vivado</a:t>
            </a:r>
            <a:r>
              <a:rPr lang="en-US" dirty="0"/>
              <a:t> for 7 Series </a:t>
            </a:r>
            <a:br>
              <a:rPr lang="en-US" dirty="0"/>
            </a:br>
            <a:r>
              <a:rPr lang="en-US" dirty="0"/>
              <a:t>and </a:t>
            </a:r>
            <a:r>
              <a:rPr lang="en-US" dirty="0" err="1"/>
              <a:t>Zynq</a:t>
            </a:r>
            <a:r>
              <a:rPr lang="en-US" dirty="0"/>
              <a:t> devices</a:t>
            </a:r>
          </a:p>
          <a:p>
            <a:pPr lvl="2"/>
            <a:r>
              <a:rPr lang="en-US" dirty="0"/>
              <a:t>Will select ISE for Virtex-6 and earlier families</a:t>
            </a:r>
          </a:p>
          <a:p>
            <a:pPr lvl="1"/>
            <a:r>
              <a:rPr lang="en-US" dirty="0" err="1"/>
              <a:t>Vivado</a:t>
            </a:r>
            <a:endParaRPr lang="en-US" dirty="0"/>
          </a:p>
          <a:p>
            <a:pPr lvl="1"/>
            <a:r>
              <a:rPr lang="en-US" dirty="0"/>
              <a:t>ISE </a:t>
            </a:r>
          </a:p>
          <a:p>
            <a:pPr lvl="2"/>
            <a:r>
              <a:rPr lang="en-US" dirty="0"/>
              <a:t>ISE Design Suite must be installed and must be </a:t>
            </a:r>
            <a:br>
              <a:rPr lang="en-US" dirty="0"/>
            </a:br>
            <a:r>
              <a:rPr lang="en-US" dirty="0"/>
              <a:t>included in the PATH variable </a:t>
            </a:r>
          </a:p>
        </p:txBody>
      </p:sp>
      <p:sp>
        <p:nvSpPr>
          <p:cNvPr id="3" name="Slide Number Placeholder 2"/>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26</a:t>
            </a:fld>
            <a:endParaRPr lang="en-US" dirty="0"/>
          </a:p>
        </p:txBody>
      </p:sp>
      <p:pic>
        <p:nvPicPr>
          <p:cNvPr id="410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8285" y="1556844"/>
            <a:ext cx="1022350" cy="11644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a:extLst>
              <a:ext uri="{FF2B5EF4-FFF2-40B4-BE49-F238E27FC236}">
                <a16:creationId xmlns:a16="http://schemas.microsoft.com/office/drawing/2014/main" id="{01528619-BD5C-4683-8F08-346F4AC44EAF}"/>
              </a:ext>
            </a:extLst>
          </p:cNvPr>
          <p:cNvPicPr>
            <a:picLocks noChangeAspect="1"/>
          </p:cNvPicPr>
          <p:nvPr/>
        </p:nvPicPr>
        <p:blipFill>
          <a:blip r:embed="rId3"/>
          <a:stretch>
            <a:fillRect/>
          </a:stretch>
        </p:blipFill>
        <p:spPr>
          <a:xfrm>
            <a:off x="7334950" y="1556844"/>
            <a:ext cx="4412942" cy="3340275"/>
          </a:xfrm>
          <a:prstGeom prst="rect">
            <a:avLst/>
          </a:prstGeom>
        </p:spPr>
      </p:pic>
    </p:spTree>
    <p:extLst>
      <p:ext uri="{BB962C8B-B14F-4D97-AF65-F5344CB8AC3E}">
        <p14:creationId xmlns:p14="http://schemas.microsoft.com/office/powerpoint/2010/main" val="15210586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Clock Specification</a:t>
            </a:r>
          </a:p>
        </p:txBody>
      </p:sp>
      <p:sp>
        <p:nvSpPr>
          <p:cNvPr id="3" name="Content Placeholder 2"/>
          <p:cNvSpPr>
            <a:spLocks noGrp="1"/>
          </p:cNvSpPr>
          <p:nvPr>
            <p:ph idx="1"/>
          </p:nvPr>
        </p:nvSpPr>
        <p:spPr/>
        <p:txBody>
          <a:bodyPr>
            <a:normAutofit/>
          </a:bodyPr>
          <a:lstStyle/>
          <a:p>
            <a:r>
              <a:rPr lang="en-US" dirty="0"/>
              <a:t>Clock frequency must be specified</a:t>
            </a:r>
          </a:p>
          <a:p>
            <a:pPr lvl="1"/>
            <a:r>
              <a:rPr lang="en-US" dirty="0"/>
              <a:t>Only 1 clock can be specified for C/C++ functions</a:t>
            </a:r>
          </a:p>
          <a:p>
            <a:r>
              <a:rPr lang="en-US" dirty="0"/>
              <a:t>Clock uncertainty can be specified</a:t>
            </a:r>
          </a:p>
          <a:p>
            <a:pPr lvl="1"/>
            <a:r>
              <a:rPr lang="en-US" dirty="0"/>
              <a:t>Subtracted from the clock period to give an effective clock period</a:t>
            </a:r>
          </a:p>
          <a:p>
            <a:pPr lvl="1"/>
            <a:r>
              <a:rPr lang="en-US" dirty="0"/>
              <a:t>The effective clock period is used for synthesis</a:t>
            </a:r>
          </a:p>
          <a:p>
            <a:pPr lvl="2"/>
            <a:r>
              <a:rPr lang="en-US" dirty="0"/>
              <a:t>Should not be used as a design </a:t>
            </a:r>
            <a:br>
              <a:rPr lang="en-US" dirty="0"/>
            </a:br>
            <a:r>
              <a:rPr lang="en-US" dirty="0"/>
              <a:t>parameter</a:t>
            </a:r>
          </a:p>
          <a:p>
            <a:pPr lvl="2"/>
            <a:r>
              <a:rPr lang="en-US" dirty="0"/>
              <a:t>Do not vary for different  results: this is </a:t>
            </a:r>
            <a:br>
              <a:rPr lang="en-US" dirty="0"/>
            </a:br>
            <a:r>
              <a:rPr lang="en-US" dirty="0"/>
              <a:t>your safety margin</a:t>
            </a:r>
          </a:p>
          <a:p>
            <a:pPr lvl="1"/>
            <a:r>
              <a:rPr lang="en-US" dirty="0"/>
              <a:t>A user controllable margin to account</a:t>
            </a:r>
            <a:br>
              <a:rPr lang="en-US" dirty="0"/>
            </a:br>
            <a:r>
              <a:rPr lang="en-US" dirty="0"/>
              <a:t>for downstream RTL synthesis and </a:t>
            </a:r>
            <a:br>
              <a:rPr lang="en-US" dirty="0"/>
            </a:br>
            <a:r>
              <a:rPr lang="en-US" dirty="0"/>
              <a:t>P&amp;R </a:t>
            </a:r>
          </a:p>
          <a:p>
            <a:pPr lvl="1"/>
            <a:endParaRPr lang="en-US" dirty="0"/>
          </a:p>
        </p:txBody>
      </p:sp>
      <p:sp>
        <p:nvSpPr>
          <p:cNvPr id="31" name="Slide Number Placeholder 30"/>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27</a:t>
            </a:fld>
            <a:endParaRPr lang="en-US" dirty="0"/>
          </a:p>
        </p:txBody>
      </p:sp>
      <p:grpSp>
        <p:nvGrpSpPr>
          <p:cNvPr id="50" name="Group 49">
            <a:extLst>
              <a:ext uri="{FF2B5EF4-FFF2-40B4-BE49-F238E27FC236}">
                <a16:creationId xmlns:a16="http://schemas.microsoft.com/office/drawing/2014/main" id="{8A1ADE96-9988-4834-BAB8-BB0EFF36474E}"/>
              </a:ext>
            </a:extLst>
          </p:cNvPr>
          <p:cNvGrpSpPr/>
          <p:nvPr/>
        </p:nvGrpSpPr>
        <p:grpSpPr>
          <a:xfrm>
            <a:off x="5487988" y="3871117"/>
            <a:ext cx="6426201" cy="2189085"/>
            <a:chOff x="5486399" y="3871116"/>
            <a:chExt cx="6426201" cy="2189085"/>
          </a:xfrm>
        </p:grpSpPr>
        <p:sp>
          <p:nvSpPr>
            <p:cNvPr id="51" name="Rectangle 50">
              <a:extLst>
                <a:ext uri="{FF2B5EF4-FFF2-40B4-BE49-F238E27FC236}">
                  <a16:creationId xmlns:a16="http://schemas.microsoft.com/office/drawing/2014/main" id="{6C027DC4-0A49-4E36-A3B0-6EB9797AEE8A}"/>
                </a:ext>
              </a:extLst>
            </p:cNvPr>
            <p:cNvSpPr/>
            <p:nvPr/>
          </p:nvSpPr>
          <p:spPr>
            <a:xfrm>
              <a:off x="5486399" y="3871116"/>
              <a:ext cx="6426201" cy="2189085"/>
            </a:xfrm>
            <a:prstGeom prst="rect">
              <a:avLst/>
            </a:prstGeom>
            <a:solidFill>
              <a:srgbClr val="D9DA56">
                <a:lumMod val="20000"/>
                <a:lumOff val="80000"/>
              </a:srgbClr>
            </a:solidFill>
            <a:ln w="25400" cap="flat" cmpd="sng" algn="ctr">
              <a:solidFill>
                <a:srgbClr val="008CA8">
                  <a:shade val="50000"/>
                </a:srgbClr>
              </a:solidFill>
              <a:prstDash val="solid"/>
            </a:ln>
            <a:effectLst>
              <a:outerShdw blurRad="50800" dist="63500" dir="2700000" algn="tl" rotWithShape="0">
                <a:prstClr val="black">
                  <a:alpha val="40000"/>
                </a:prstClr>
              </a:outerShdw>
            </a:effectLst>
          </p:spPr>
          <p:txBody>
            <a:bodyPr rtlCol="0" anchor="ctr"/>
            <a:lstStyle/>
            <a:p>
              <a:pPr algn="ctr" defTabSz="914400" fontAlgn="base">
                <a:spcBef>
                  <a:spcPct val="0"/>
                </a:spcBef>
                <a:spcAft>
                  <a:spcPct val="0"/>
                </a:spcAft>
                <a:defRPr/>
              </a:pPr>
              <a:endParaRPr lang="en-US" kern="0" dirty="0">
                <a:solidFill>
                  <a:srgbClr val="FFFFFF"/>
                </a:solidFill>
                <a:latin typeface="Arial"/>
              </a:endParaRPr>
            </a:p>
          </p:txBody>
        </p:sp>
        <p:cxnSp>
          <p:nvCxnSpPr>
            <p:cNvPr id="52" name="Straight Connector 51">
              <a:extLst>
                <a:ext uri="{FF2B5EF4-FFF2-40B4-BE49-F238E27FC236}">
                  <a16:creationId xmlns:a16="http://schemas.microsoft.com/office/drawing/2014/main" id="{29EF7A0F-2427-44FD-9866-A100120BF654}"/>
                </a:ext>
              </a:extLst>
            </p:cNvPr>
            <p:cNvCxnSpPr/>
            <p:nvPr/>
          </p:nvCxnSpPr>
          <p:spPr>
            <a:xfrm>
              <a:off x="5521268" y="4877839"/>
              <a:ext cx="185493" cy="0"/>
            </a:xfrm>
            <a:prstGeom prst="line">
              <a:avLst/>
            </a:prstGeom>
            <a:noFill/>
            <a:ln w="57150" cap="flat" cmpd="sng" algn="ctr">
              <a:solidFill>
                <a:srgbClr val="008CA8">
                  <a:shade val="95000"/>
                  <a:satMod val="105000"/>
                </a:srgbClr>
              </a:solidFill>
              <a:prstDash val="solid"/>
            </a:ln>
            <a:effectLst/>
          </p:spPr>
        </p:cxnSp>
        <p:cxnSp>
          <p:nvCxnSpPr>
            <p:cNvPr id="53" name="Straight Connector 52">
              <a:extLst>
                <a:ext uri="{FF2B5EF4-FFF2-40B4-BE49-F238E27FC236}">
                  <a16:creationId xmlns:a16="http://schemas.microsoft.com/office/drawing/2014/main" id="{57FF8ECC-F3EE-47A5-A658-B3B68634D6E5}"/>
                </a:ext>
              </a:extLst>
            </p:cNvPr>
            <p:cNvCxnSpPr/>
            <p:nvPr/>
          </p:nvCxnSpPr>
          <p:spPr>
            <a:xfrm rot="5400000" flipH="1" flipV="1">
              <a:off x="5503027" y="4674105"/>
              <a:ext cx="407468" cy="0"/>
            </a:xfrm>
            <a:prstGeom prst="line">
              <a:avLst/>
            </a:prstGeom>
            <a:noFill/>
            <a:ln w="57150" cap="flat" cmpd="sng" algn="ctr">
              <a:solidFill>
                <a:srgbClr val="008CA8">
                  <a:shade val="95000"/>
                  <a:satMod val="105000"/>
                </a:srgbClr>
              </a:solidFill>
              <a:prstDash val="solid"/>
            </a:ln>
            <a:effectLst/>
          </p:spPr>
        </p:cxnSp>
        <p:cxnSp>
          <p:nvCxnSpPr>
            <p:cNvPr id="54" name="Straight Arrow Connector 53">
              <a:extLst>
                <a:ext uri="{FF2B5EF4-FFF2-40B4-BE49-F238E27FC236}">
                  <a16:creationId xmlns:a16="http://schemas.microsoft.com/office/drawing/2014/main" id="{C876EAF7-A54D-4D05-A405-5937825A24AF}"/>
                </a:ext>
              </a:extLst>
            </p:cNvPr>
            <p:cNvCxnSpPr/>
            <p:nvPr/>
          </p:nvCxnSpPr>
          <p:spPr>
            <a:xfrm>
              <a:off x="5683491" y="4255166"/>
              <a:ext cx="3895347" cy="1061"/>
            </a:xfrm>
            <a:prstGeom prst="straightConnector1">
              <a:avLst/>
            </a:prstGeom>
            <a:noFill/>
            <a:ln w="19050" cap="flat" cmpd="sng" algn="ctr">
              <a:solidFill>
                <a:srgbClr val="3F3F3F"/>
              </a:solidFill>
              <a:prstDash val="solid"/>
              <a:headEnd type="triangle" w="med" len="med"/>
              <a:tailEnd type="triangle" w="med" len="med"/>
            </a:ln>
            <a:effectLst/>
          </p:spPr>
        </p:cxnSp>
        <p:sp>
          <p:nvSpPr>
            <p:cNvPr id="55" name="TextBox 54">
              <a:extLst>
                <a:ext uri="{FF2B5EF4-FFF2-40B4-BE49-F238E27FC236}">
                  <a16:creationId xmlns:a16="http://schemas.microsoft.com/office/drawing/2014/main" id="{402F5B8C-BF1F-4D72-8559-772770DDFDE2}"/>
                </a:ext>
              </a:extLst>
            </p:cNvPr>
            <p:cNvSpPr txBox="1"/>
            <p:nvPr/>
          </p:nvSpPr>
          <p:spPr>
            <a:xfrm>
              <a:off x="6729963" y="3947925"/>
              <a:ext cx="1717968" cy="261610"/>
            </a:xfrm>
            <a:prstGeom prst="rect">
              <a:avLst/>
            </a:prstGeom>
            <a:solidFill>
              <a:srgbClr val="FFFFFF"/>
            </a:solidFill>
            <a:ln w="25400" cap="flat" cmpd="sng" algn="ctr">
              <a:solidFill>
                <a:srgbClr val="3F3F3F"/>
              </a:solidFill>
              <a:prstDash val="solid"/>
            </a:ln>
            <a:effectLst>
              <a:outerShdw blurRad="50800" dist="635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100" b="1" kern="0" dirty="0">
                  <a:solidFill>
                    <a:srgbClr val="000000"/>
                  </a:solidFill>
                  <a:latin typeface="Arial"/>
                </a:rPr>
                <a:t>Clock Period</a:t>
              </a:r>
            </a:p>
          </p:txBody>
        </p:sp>
        <p:grpSp>
          <p:nvGrpSpPr>
            <p:cNvPr id="56" name="Group 25">
              <a:extLst>
                <a:ext uri="{FF2B5EF4-FFF2-40B4-BE49-F238E27FC236}">
                  <a16:creationId xmlns:a16="http://schemas.microsoft.com/office/drawing/2014/main" id="{CBECCAB2-AF46-408C-B97B-BA8D4DE83859}"/>
                </a:ext>
              </a:extLst>
            </p:cNvPr>
            <p:cNvGrpSpPr/>
            <p:nvPr/>
          </p:nvGrpSpPr>
          <p:grpSpPr>
            <a:xfrm>
              <a:off x="8755091" y="4408785"/>
              <a:ext cx="3071599" cy="799280"/>
              <a:chOff x="4264760" y="4465935"/>
              <a:chExt cx="2304299" cy="799280"/>
            </a:xfrm>
          </p:grpSpPr>
          <p:cxnSp>
            <p:nvCxnSpPr>
              <p:cNvPr id="68" name="Straight Connector 67">
                <a:extLst>
                  <a:ext uri="{FF2B5EF4-FFF2-40B4-BE49-F238E27FC236}">
                    <a16:creationId xmlns:a16="http://schemas.microsoft.com/office/drawing/2014/main" id="{1BCA250C-2E7C-472E-8CD6-ACAC7553CB14}"/>
                  </a:ext>
                </a:extLst>
              </p:cNvPr>
              <p:cNvCxnSpPr/>
              <p:nvPr/>
            </p:nvCxnSpPr>
            <p:spPr>
              <a:xfrm rot="5400000" flipH="1" flipV="1">
                <a:off x="3933692" y="4797003"/>
                <a:ext cx="662136" cy="0"/>
              </a:xfrm>
              <a:prstGeom prst="line">
                <a:avLst/>
              </a:prstGeom>
              <a:noFill/>
              <a:ln w="9525" cap="flat" cmpd="sng" algn="ctr">
                <a:solidFill>
                  <a:srgbClr val="000000">
                    <a:shade val="95000"/>
                    <a:satMod val="105000"/>
                  </a:srgbClr>
                </a:solidFill>
                <a:prstDash val="dash"/>
              </a:ln>
              <a:effectLst/>
            </p:spPr>
          </p:cxnSp>
          <p:cxnSp>
            <p:nvCxnSpPr>
              <p:cNvPr id="69" name="Straight Arrow Connector 68">
                <a:extLst>
                  <a:ext uri="{FF2B5EF4-FFF2-40B4-BE49-F238E27FC236}">
                    <a16:creationId xmlns:a16="http://schemas.microsoft.com/office/drawing/2014/main" id="{61F81B61-24F3-4E23-AB12-445A5439CD83}"/>
                  </a:ext>
                </a:extLst>
              </p:cNvPr>
              <p:cNvCxnSpPr/>
              <p:nvPr/>
            </p:nvCxnSpPr>
            <p:spPr>
              <a:xfrm>
                <a:off x="4264760" y="5080415"/>
                <a:ext cx="603008" cy="1061"/>
              </a:xfrm>
              <a:prstGeom prst="straightConnector1">
                <a:avLst/>
              </a:prstGeom>
              <a:noFill/>
              <a:ln w="19050" cap="flat" cmpd="sng" algn="ctr">
                <a:solidFill>
                  <a:srgbClr val="8B8D09"/>
                </a:solidFill>
                <a:prstDash val="solid"/>
                <a:headEnd type="triangle" w="med" len="med"/>
                <a:tailEnd type="triangle" w="med" len="med"/>
              </a:ln>
              <a:effectLst/>
            </p:spPr>
          </p:cxnSp>
          <p:sp>
            <p:nvSpPr>
              <p:cNvPr id="70" name="TextBox 69">
                <a:extLst>
                  <a:ext uri="{FF2B5EF4-FFF2-40B4-BE49-F238E27FC236}">
                    <a16:creationId xmlns:a16="http://schemas.microsoft.com/office/drawing/2014/main" id="{F53E2BAA-A26C-4443-B753-3B78D7D54CAC}"/>
                  </a:ext>
                </a:extLst>
              </p:cNvPr>
              <p:cNvSpPr txBox="1"/>
              <p:nvPr/>
            </p:nvSpPr>
            <p:spPr>
              <a:xfrm>
                <a:off x="4879240" y="5003605"/>
                <a:ext cx="1689819" cy="261610"/>
              </a:xfrm>
              <a:prstGeom prst="rect">
                <a:avLst/>
              </a:prstGeom>
              <a:solidFill>
                <a:srgbClr val="FFFFFF"/>
              </a:solidFill>
              <a:ln w="25400" cap="flat" cmpd="sng" algn="ctr">
                <a:solidFill>
                  <a:srgbClr val="8B8D09"/>
                </a:solidFill>
                <a:prstDash val="solid"/>
              </a:ln>
              <a:effectLst>
                <a:outerShdw blurRad="50800" dist="635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100" b="1" kern="0" dirty="0">
                    <a:solidFill>
                      <a:srgbClr val="000000"/>
                    </a:solidFill>
                    <a:latin typeface="Arial"/>
                  </a:rPr>
                  <a:t>Clock Uncertainty</a:t>
                </a:r>
              </a:p>
            </p:txBody>
          </p:sp>
        </p:grpSp>
        <p:grpSp>
          <p:nvGrpSpPr>
            <p:cNvPr id="57" name="Group 27">
              <a:extLst>
                <a:ext uri="{FF2B5EF4-FFF2-40B4-BE49-F238E27FC236}">
                  <a16:creationId xmlns:a16="http://schemas.microsoft.com/office/drawing/2014/main" id="{FD616A04-B8F4-4F2A-97E7-6AAE1C33EA5C}"/>
                </a:ext>
              </a:extLst>
            </p:cNvPr>
            <p:cNvGrpSpPr/>
            <p:nvPr/>
          </p:nvGrpSpPr>
          <p:grpSpPr>
            <a:xfrm>
              <a:off x="5734684" y="5023265"/>
              <a:ext cx="3029715" cy="546102"/>
              <a:chOff x="1998865" y="5080415"/>
              <a:chExt cx="2272878" cy="546102"/>
            </a:xfrm>
          </p:grpSpPr>
          <p:cxnSp>
            <p:nvCxnSpPr>
              <p:cNvPr id="66" name="Straight Arrow Connector 65">
                <a:extLst>
                  <a:ext uri="{FF2B5EF4-FFF2-40B4-BE49-F238E27FC236}">
                    <a16:creationId xmlns:a16="http://schemas.microsoft.com/office/drawing/2014/main" id="{E45FDE65-C95B-4031-BA8A-7F4C63C0DD9D}"/>
                  </a:ext>
                </a:extLst>
              </p:cNvPr>
              <p:cNvCxnSpPr/>
              <p:nvPr/>
            </p:nvCxnSpPr>
            <p:spPr>
              <a:xfrm>
                <a:off x="1998865" y="5080415"/>
                <a:ext cx="2272878" cy="1061"/>
              </a:xfrm>
              <a:prstGeom prst="straightConnector1">
                <a:avLst/>
              </a:prstGeom>
              <a:noFill/>
              <a:ln w="19050" cap="flat" cmpd="sng" algn="ctr">
                <a:solidFill>
                  <a:srgbClr val="6D7076"/>
                </a:solidFill>
                <a:prstDash val="solid"/>
                <a:headEnd type="triangle" w="med" len="med"/>
                <a:tailEnd type="triangle" w="med" len="med"/>
              </a:ln>
              <a:effectLst>
                <a:outerShdw blurRad="40000" dist="20000" dir="5400000" rotWithShape="0">
                  <a:srgbClr val="000000">
                    <a:alpha val="38000"/>
                  </a:srgbClr>
                </a:outerShdw>
              </a:effectLst>
            </p:spPr>
          </p:cxnSp>
          <p:sp>
            <p:nvSpPr>
              <p:cNvPr id="67" name="TextBox 66">
                <a:extLst>
                  <a:ext uri="{FF2B5EF4-FFF2-40B4-BE49-F238E27FC236}">
                    <a16:creationId xmlns:a16="http://schemas.microsoft.com/office/drawing/2014/main" id="{C99449E7-1370-470A-B87D-2CA206653C70}"/>
                  </a:ext>
                </a:extLst>
              </p:cNvPr>
              <p:cNvSpPr txBox="1"/>
              <p:nvPr/>
            </p:nvSpPr>
            <p:spPr>
              <a:xfrm>
                <a:off x="2190890" y="5195630"/>
                <a:ext cx="1958656" cy="430887"/>
              </a:xfrm>
              <a:prstGeom prst="rect">
                <a:avLst/>
              </a:prstGeom>
              <a:solidFill>
                <a:srgbClr val="FFFFFF"/>
              </a:solidFill>
              <a:ln w="25400" cap="flat" cmpd="sng" algn="ctr">
                <a:solidFill>
                  <a:srgbClr val="6D7076"/>
                </a:solidFill>
                <a:prstDash val="solid"/>
              </a:ln>
              <a:effectLst>
                <a:outerShdw blurRad="50800" dist="635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100" b="1" kern="0" dirty="0">
                    <a:solidFill>
                      <a:srgbClr val="000000"/>
                    </a:solidFill>
                    <a:latin typeface="Arial"/>
                  </a:rPr>
                  <a:t>Effective Clock Period</a:t>
                </a:r>
              </a:p>
              <a:p>
                <a:pPr algn="ctr" defTabSz="914400" fontAlgn="base">
                  <a:spcBef>
                    <a:spcPct val="0"/>
                  </a:spcBef>
                  <a:spcAft>
                    <a:spcPct val="0"/>
                  </a:spcAft>
                  <a:defRPr/>
                </a:pPr>
                <a:r>
                  <a:rPr lang="en-US" sz="1100" b="1" kern="0" dirty="0">
                    <a:solidFill>
                      <a:srgbClr val="000000"/>
                    </a:solidFill>
                    <a:latin typeface="Arial"/>
                  </a:rPr>
                  <a:t>used by Vitis HLS</a:t>
                </a:r>
              </a:p>
            </p:txBody>
          </p:sp>
        </p:grpSp>
        <p:cxnSp>
          <p:nvCxnSpPr>
            <p:cNvPr id="58" name="Straight Connector 57">
              <a:extLst>
                <a:ext uri="{FF2B5EF4-FFF2-40B4-BE49-F238E27FC236}">
                  <a16:creationId xmlns:a16="http://schemas.microsoft.com/office/drawing/2014/main" id="{97427AE4-CAAC-42C5-83A5-CBCF1104DD53}"/>
                </a:ext>
              </a:extLst>
            </p:cNvPr>
            <p:cNvCxnSpPr/>
            <p:nvPr/>
          </p:nvCxnSpPr>
          <p:spPr>
            <a:xfrm rot="5400000" flipH="1" flipV="1">
              <a:off x="7419785" y="4674105"/>
              <a:ext cx="407468" cy="0"/>
            </a:xfrm>
            <a:prstGeom prst="line">
              <a:avLst/>
            </a:prstGeom>
            <a:noFill/>
            <a:ln w="57150" cap="flat" cmpd="sng" algn="ctr">
              <a:solidFill>
                <a:srgbClr val="008CA8">
                  <a:shade val="95000"/>
                  <a:satMod val="105000"/>
                </a:srgbClr>
              </a:solidFill>
              <a:prstDash val="solid"/>
            </a:ln>
            <a:effectLst/>
          </p:spPr>
        </p:cxnSp>
        <p:cxnSp>
          <p:nvCxnSpPr>
            <p:cNvPr id="59" name="Straight Connector 58">
              <a:extLst>
                <a:ext uri="{FF2B5EF4-FFF2-40B4-BE49-F238E27FC236}">
                  <a16:creationId xmlns:a16="http://schemas.microsoft.com/office/drawing/2014/main" id="{E31835D7-8943-49BC-BF0D-23AFBBDF1C9D}"/>
                </a:ext>
              </a:extLst>
            </p:cNvPr>
            <p:cNvCxnSpPr/>
            <p:nvPr/>
          </p:nvCxnSpPr>
          <p:spPr>
            <a:xfrm rot="10800000">
              <a:off x="5706762" y="4470370"/>
              <a:ext cx="1916758" cy="0"/>
            </a:xfrm>
            <a:prstGeom prst="line">
              <a:avLst/>
            </a:prstGeom>
            <a:noFill/>
            <a:ln w="57150" cap="flat" cmpd="sng" algn="ctr">
              <a:solidFill>
                <a:srgbClr val="008CA8">
                  <a:shade val="95000"/>
                  <a:satMod val="105000"/>
                </a:srgbClr>
              </a:solidFill>
              <a:prstDash val="solid"/>
            </a:ln>
            <a:effectLst/>
          </p:spPr>
        </p:cxnSp>
        <p:cxnSp>
          <p:nvCxnSpPr>
            <p:cNvPr id="60" name="Straight Connector 59">
              <a:extLst>
                <a:ext uri="{FF2B5EF4-FFF2-40B4-BE49-F238E27FC236}">
                  <a16:creationId xmlns:a16="http://schemas.microsoft.com/office/drawing/2014/main" id="{C24396B8-2532-4A73-8880-704D1D79AA5D}"/>
                </a:ext>
              </a:extLst>
            </p:cNvPr>
            <p:cNvCxnSpPr/>
            <p:nvPr/>
          </p:nvCxnSpPr>
          <p:spPr>
            <a:xfrm rot="10800000">
              <a:off x="7623520" y="4877839"/>
              <a:ext cx="1916758" cy="0"/>
            </a:xfrm>
            <a:prstGeom prst="line">
              <a:avLst/>
            </a:prstGeom>
            <a:noFill/>
            <a:ln w="57150" cap="flat" cmpd="sng" algn="ctr">
              <a:solidFill>
                <a:srgbClr val="008CA8">
                  <a:shade val="95000"/>
                  <a:satMod val="105000"/>
                </a:srgbClr>
              </a:solidFill>
              <a:prstDash val="solid"/>
            </a:ln>
            <a:effectLst/>
          </p:spPr>
        </p:cxnSp>
        <p:cxnSp>
          <p:nvCxnSpPr>
            <p:cNvPr id="61" name="Straight Connector 60">
              <a:extLst>
                <a:ext uri="{FF2B5EF4-FFF2-40B4-BE49-F238E27FC236}">
                  <a16:creationId xmlns:a16="http://schemas.microsoft.com/office/drawing/2014/main" id="{C749B137-A9AC-4590-AF75-95206DD1A4FB}"/>
                </a:ext>
              </a:extLst>
            </p:cNvPr>
            <p:cNvCxnSpPr/>
            <p:nvPr/>
          </p:nvCxnSpPr>
          <p:spPr>
            <a:xfrm rot="5400000" flipH="1" flipV="1">
              <a:off x="9336543" y="4674105"/>
              <a:ext cx="407468" cy="0"/>
            </a:xfrm>
            <a:prstGeom prst="line">
              <a:avLst/>
            </a:prstGeom>
            <a:noFill/>
            <a:ln w="57150" cap="flat" cmpd="sng" algn="ctr">
              <a:solidFill>
                <a:srgbClr val="008CA8">
                  <a:shade val="95000"/>
                  <a:satMod val="105000"/>
                </a:srgbClr>
              </a:solidFill>
              <a:prstDash val="solid"/>
            </a:ln>
            <a:effectLst/>
          </p:spPr>
        </p:cxnSp>
        <p:cxnSp>
          <p:nvCxnSpPr>
            <p:cNvPr id="62" name="Straight Connector 61">
              <a:extLst>
                <a:ext uri="{FF2B5EF4-FFF2-40B4-BE49-F238E27FC236}">
                  <a16:creationId xmlns:a16="http://schemas.microsoft.com/office/drawing/2014/main" id="{2A45BA2B-E3A2-4DE5-A71D-02F7D6DCCFDE}"/>
                </a:ext>
              </a:extLst>
            </p:cNvPr>
            <p:cNvCxnSpPr/>
            <p:nvPr/>
          </p:nvCxnSpPr>
          <p:spPr>
            <a:xfrm>
              <a:off x="9540277" y="4470370"/>
              <a:ext cx="185493" cy="0"/>
            </a:xfrm>
            <a:prstGeom prst="line">
              <a:avLst/>
            </a:prstGeom>
            <a:noFill/>
            <a:ln w="57150" cap="flat" cmpd="sng" algn="ctr">
              <a:solidFill>
                <a:srgbClr val="008CA8">
                  <a:shade val="95000"/>
                  <a:satMod val="105000"/>
                </a:srgbClr>
              </a:solidFill>
              <a:prstDash val="solid"/>
            </a:ln>
            <a:effectLst/>
          </p:spPr>
        </p:cxnSp>
        <p:grpSp>
          <p:nvGrpSpPr>
            <p:cNvPr id="63" name="Group 28">
              <a:extLst>
                <a:ext uri="{FF2B5EF4-FFF2-40B4-BE49-F238E27FC236}">
                  <a16:creationId xmlns:a16="http://schemas.microsoft.com/office/drawing/2014/main" id="{C90179F3-681C-40AA-A166-52676A4BCB7B}"/>
                </a:ext>
              </a:extLst>
            </p:cNvPr>
            <p:cNvGrpSpPr/>
            <p:nvPr/>
          </p:nvGrpSpPr>
          <p:grpSpPr>
            <a:xfrm>
              <a:off x="8806283" y="5253696"/>
              <a:ext cx="2406087" cy="668945"/>
              <a:chOff x="4303164" y="5310845"/>
              <a:chExt cx="1805035" cy="668945"/>
            </a:xfrm>
          </p:grpSpPr>
          <p:sp>
            <p:nvSpPr>
              <p:cNvPr id="64" name="TextBox 63">
                <a:extLst>
                  <a:ext uri="{FF2B5EF4-FFF2-40B4-BE49-F238E27FC236}">
                    <a16:creationId xmlns:a16="http://schemas.microsoft.com/office/drawing/2014/main" id="{7CC97955-DA70-47B4-9651-F4E5D362A725}"/>
                  </a:ext>
                </a:extLst>
              </p:cNvPr>
              <p:cNvSpPr txBox="1"/>
              <p:nvPr/>
            </p:nvSpPr>
            <p:spPr>
              <a:xfrm>
                <a:off x="4495190" y="5579680"/>
                <a:ext cx="1613009" cy="400110"/>
              </a:xfrm>
              <a:prstGeom prst="rect">
                <a:avLst/>
              </a:prstGeom>
              <a:solidFill>
                <a:srgbClr val="FFFF99"/>
              </a:solidFill>
              <a:ln w="25400" cap="flat" cmpd="sng" algn="ctr">
                <a:solidFill>
                  <a:srgbClr val="000000"/>
                </a:solidFill>
                <a:prstDash val="solid"/>
              </a:ln>
              <a:effectLst>
                <a:outerShdw blurRad="50800" dist="635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000" b="1" kern="0" dirty="0">
                    <a:solidFill>
                      <a:srgbClr val="000000"/>
                    </a:solidFill>
                    <a:latin typeface="Arial"/>
                  </a:rPr>
                  <a:t>Margin for Logic Synthesis and P&amp;R</a:t>
                </a:r>
              </a:p>
            </p:txBody>
          </p:sp>
          <p:sp>
            <p:nvSpPr>
              <p:cNvPr id="65" name="Right Brace 64">
                <a:extLst>
                  <a:ext uri="{FF2B5EF4-FFF2-40B4-BE49-F238E27FC236}">
                    <a16:creationId xmlns:a16="http://schemas.microsoft.com/office/drawing/2014/main" id="{954E291A-1292-4893-9175-310BE524F518}"/>
                  </a:ext>
                </a:extLst>
              </p:cNvPr>
              <p:cNvSpPr/>
              <p:nvPr/>
            </p:nvSpPr>
            <p:spPr>
              <a:xfrm rot="5400000">
                <a:off x="4475986" y="5138023"/>
                <a:ext cx="230431" cy="576075"/>
              </a:xfrm>
              <a:prstGeom prst="rightBrace">
                <a:avLst/>
              </a:prstGeom>
              <a:noFill/>
              <a:ln w="25400" cap="flat" cmpd="sng" algn="ctr">
                <a:solidFill>
                  <a:srgbClr val="000000"/>
                </a:solidFill>
                <a:prstDash val="solid"/>
              </a:ln>
              <a:effectLst>
                <a:outerShdw blurRad="40000" dist="20000" dir="5400000" rotWithShape="0">
                  <a:srgbClr val="000000">
                    <a:alpha val="38000"/>
                  </a:srgbClr>
                </a:outerShdw>
              </a:effectLst>
            </p:spPr>
            <p:txBody>
              <a:bodyPr rtlCol="0" anchor="ctr"/>
              <a:lstStyle/>
              <a:p>
                <a:pPr algn="ctr" defTabSz="914400" fontAlgn="base">
                  <a:spcBef>
                    <a:spcPct val="0"/>
                  </a:spcBef>
                  <a:spcAft>
                    <a:spcPct val="0"/>
                  </a:spcAft>
                  <a:defRPr/>
                </a:pPr>
                <a:endParaRPr lang="en-US" kern="0">
                  <a:solidFill>
                    <a:srgbClr val="000000"/>
                  </a:solidFill>
                  <a:latin typeface="Arial"/>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文本&#10;&#10;描述已自动生成">
            <a:extLst>
              <a:ext uri="{FF2B5EF4-FFF2-40B4-BE49-F238E27FC236}">
                <a16:creationId xmlns:a16="http://schemas.microsoft.com/office/drawing/2014/main" id="{C414B125-A26C-44FC-9390-067371D8CC22}"/>
              </a:ext>
            </a:extLst>
          </p:cNvPr>
          <p:cNvPicPr>
            <a:picLocks noChangeAspect="1"/>
          </p:cNvPicPr>
          <p:nvPr/>
        </p:nvPicPr>
        <p:blipFill>
          <a:blip r:embed="rId2"/>
          <a:stretch>
            <a:fillRect/>
          </a:stretch>
        </p:blipFill>
        <p:spPr>
          <a:xfrm>
            <a:off x="1543521" y="1020191"/>
            <a:ext cx="9616272" cy="5029200"/>
          </a:xfrm>
          <a:prstGeom prst="rect">
            <a:avLst/>
          </a:prstGeom>
        </p:spPr>
      </p:pic>
      <p:sp>
        <p:nvSpPr>
          <p:cNvPr id="2" name="Title 1"/>
          <p:cNvSpPr>
            <a:spLocks noGrp="1"/>
          </p:cNvSpPr>
          <p:nvPr>
            <p:ph type="title"/>
          </p:nvPr>
        </p:nvSpPr>
        <p:spPr/>
        <p:txBody>
          <a:bodyPr/>
          <a:lstStyle/>
          <a:p>
            <a:r>
              <a:rPr lang="en-US" dirty="0"/>
              <a:t>A Vitis HLS Project</a:t>
            </a:r>
          </a:p>
        </p:txBody>
      </p:sp>
      <p:sp>
        <p:nvSpPr>
          <p:cNvPr id="10" name="Slide Number Placeholder 9"/>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28</a:t>
            </a:fld>
            <a:endParaRPr lang="en-US" dirty="0"/>
          </a:p>
        </p:txBody>
      </p:sp>
      <p:sp>
        <p:nvSpPr>
          <p:cNvPr id="9" name="TextBox 8"/>
          <p:cNvSpPr txBox="1"/>
          <p:nvPr/>
        </p:nvSpPr>
        <p:spPr>
          <a:xfrm>
            <a:off x="4770137" y="5077314"/>
            <a:ext cx="3839500" cy="430887"/>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100" b="1" u="sng" dirty="0"/>
              <a:t>Console Pane</a:t>
            </a:r>
          </a:p>
          <a:p>
            <a:pPr algn="ctr"/>
            <a:r>
              <a:rPr lang="en-US" sz="1100" b="1" dirty="0"/>
              <a:t>Displays Vitis HLS  run time messages </a:t>
            </a:r>
          </a:p>
        </p:txBody>
      </p:sp>
      <p:sp>
        <p:nvSpPr>
          <p:cNvPr id="12" name="TextBox 11"/>
          <p:cNvSpPr txBox="1"/>
          <p:nvPr/>
        </p:nvSpPr>
        <p:spPr>
          <a:xfrm>
            <a:off x="1738109" y="2923623"/>
            <a:ext cx="1945347" cy="600164"/>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100" b="1" u="sng" dirty="0"/>
              <a:t>Project Explorer</a:t>
            </a:r>
          </a:p>
          <a:p>
            <a:pPr algn="ctr"/>
            <a:r>
              <a:rPr lang="en-US" sz="1100" b="1" dirty="0"/>
              <a:t>Project files displayed in a hierarchal view</a:t>
            </a:r>
          </a:p>
        </p:txBody>
      </p:sp>
      <p:sp>
        <p:nvSpPr>
          <p:cNvPr id="13" name="TextBox 12"/>
          <p:cNvSpPr txBox="1"/>
          <p:nvPr/>
        </p:nvSpPr>
        <p:spPr>
          <a:xfrm>
            <a:off x="4612765" y="3637169"/>
            <a:ext cx="2559668" cy="600164"/>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100" b="1" u="sng" dirty="0"/>
              <a:t>Information Pane</a:t>
            </a:r>
          </a:p>
          <a:p>
            <a:pPr algn="ctr"/>
            <a:r>
              <a:rPr lang="en-US" sz="1100" b="1" dirty="0"/>
              <a:t>Can view and edit any file from the Project Explorer</a:t>
            </a:r>
          </a:p>
        </p:txBody>
      </p:sp>
      <p:sp>
        <p:nvSpPr>
          <p:cNvPr id="22" name="TextBox 21"/>
          <p:cNvSpPr txBox="1"/>
          <p:nvPr/>
        </p:nvSpPr>
        <p:spPr>
          <a:xfrm>
            <a:off x="7768735" y="2934627"/>
            <a:ext cx="3288190" cy="600164"/>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100" b="1" u="sng" dirty="0"/>
              <a:t>Auxiliary Pane</a:t>
            </a:r>
          </a:p>
          <a:p>
            <a:pPr algn="ctr"/>
            <a:r>
              <a:rPr lang="en-US" sz="1100" b="1" dirty="0"/>
              <a:t>Cross-referenced with the Information Pane (here it shows objects in the source code)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78E9E7-9DE4-4D58-8074-00EB63D26844}"/>
              </a:ext>
            </a:extLst>
          </p:cNvPr>
          <p:cNvPicPr>
            <a:picLocks noChangeAspect="1"/>
          </p:cNvPicPr>
          <p:nvPr/>
        </p:nvPicPr>
        <p:blipFill>
          <a:blip r:embed="rId2"/>
          <a:stretch>
            <a:fillRect/>
          </a:stretch>
        </p:blipFill>
        <p:spPr>
          <a:xfrm>
            <a:off x="1732070" y="1463475"/>
            <a:ext cx="8727861" cy="4727591"/>
          </a:xfrm>
          <a:prstGeom prst="rect">
            <a:avLst/>
          </a:prstGeom>
        </p:spPr>
      </p:pic>
      <p:sp>
        <p:nvSpPr>
          <p:cNvPr id="2" name="Title 1"/>
          <p:cNvSpPr>
            <a:spLocks noGrp="1"/>
          </p:cNvSpPr>
          <p:nvPr>
            <p:ph type="title"/>
          </p:nvPr>
        </p:nvSpPr>
        <p:spPr/>
        <p:txBody>
          <a:bodyPr/>
          <a:lstStyle/>
          <a:p>
            <a:r>
              <a:rPr lang="en-US" dirty="0"/>
              <a:t>A </a:t>
            </a:r>
            <a:r>
              <a:rPr lang="en-US" dirty="0" err="1"/>
              <a:t>Vivado</a:t>
            </a:r>
            <a:r>
              <a:rPr lang="en-US" dirty="0"/>
              <a:t> HLS Project</a:t>
            </a:r>
          </a:p>
        </p:txBody>
      </p:sp>
      <p:sp>
        <p:nvSpPr>
          <p:cNvPr id="10" name="Slide Number Placeholder 9"/>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29</a:t>
            </a:fld>
            <a:endParaRPr lang="en-US" dirty="0"/>
          </a:p>
        </p:txBody>
      </p:sp>
      <p:sp>
        <p:nvSpPr>
          <p:cNvPr id="9" name="TextBox 8"/>
          <p:cNvSpPr txBox="1"/>
          <p:nvPr/>
        </p:nvSpPr>
        <p:spPr>
          <a:xfrm>
            <a:off x="4176249" y="5259695"/>
            <a:ext cx="3839500" cy="430887"/>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100" b="1" u="sng" dirty="0"/>
              <a:t>Console Pane</a:t>
            </a:r>
          </a:p>
          <a:p>
            <a:pPr algn="ctr"/>
            <a:r>
              <a:rPr lang="en-US" sz="1100" b="1" dirty="0"/>
              <a:t>Displays </a:t>
            </a:r>
            <a:r>
              <a:rPr lang="en-US" sz="1100" b="1" dirty="0" err="1"/>
              <a:t>Vivado</a:t>
            </a:r>
            <a:r>
              <a:rPr lang="en-US" sz="1100" b="1" dirty="0"/>
              <a:t> HLS  run time messages </a:t>
            </a:r>
          </a:p>
        </p:txBody>
      </p:sp>
      <p:sp>
        <p:nvSpPr>
          <p:cNvPr id="12" name="TextBox 11"/>
          <p:cNvSpPr txBox="1"/>
          <p:nvPr/>
        </p:nvSpPr>
        <p:spPr>
          <a:xfrm>
            <a:off x="1351892" y="3637169"/>
            <a:ext cx="1945347" cy="600164"/>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100" b="1" u="sng" dirty="0"/>
              <a:t>Project Explorer</a:t>
            </a:r>
          </a:p>
          <a:p>
            <a:pPr algn="ctr"/>
            <a:r>
              <a:rPr lang="en-US" sz="1100" b="1" dirty="0"/>
              <a:t>Project files displayed in a hierarchal view</a:t>
            </a:r>
          </a:p>
        </p:txBody>
      </p:sp>
      <p:sp>
        <p:nvSpPr>
          <p:cNvPr id="13" name="TextBox 12"/>
          <p:cNvSpPr txBox="1"/>
          <p:nvPr/>
        </p:nvSpPr>
        <p:spPr>
          <a:xfrm>
            <a:off x="4594676" y="3935959"/>
            <a:ext cx="2559668" cy="600164"/>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100" b="1" u="sng" dirty="0"/>
              <a:t>Information Pane</a:t>
            </a:r>
          </a:p>
          <a:p>
            <a:pPr algn="ctr"/>
            <a:r>
              <a:rPr lang="en-US" sz="1100" b="1" dirty="0"/>
              <a:t>Can view and edit any file from the Project Explorer</a:t>
            </a:r>
          </a:p>
        </p:txBody>
      </p:sp>
      <p:sp>
        <p:nvSpPr>
          <p:cNvPr id="22" name="TextBox 21"/>
          <p:cNvSpPr txBox="1"/>
          <p:nvPr/>
        </p:nvSpPr>
        <p:spPr>
          <a:xfrm>
            <a:off x="7551918" y="3225236"/>
            <a:ext cx="3288190" cy="600164"/>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100" b="1" u="sng" dirty="0"/>
              <a:t>Auxiliary Pane</a:t>
            </a:r>
          </a:p>
          <a:p>
            <a:pPr algn="ctr"/>
            <a:r>
              <a:rPr lang="en-US" sz="1100" b="1" dirty="0"/>
              <a:t>Cross-referenced with the Information Pane (here it shows objects in the source code)</a:t>
            </a:r>
          </a:p>
        </p:txBody>
      </p:sp>
    </p:spTree>
    <p:extLst>
      <p:ext uri="{BB962C8B-B14F-4D97-AF65-F5344CB8AC3E}">
        <p14:creationId xmlns:p14="http://schemas.microsoft.com/office/powerpoint/2010/main" val="2891750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677D9-A339-4430-AE85-FB26100D1124}"/>
              </a:ext>
            </a:extLst>
          </p:cNvPr>
          <p:cNvSpPr>
            <a:spLocks noGrp="1"/>
          </p:cNvSpPr>
          <p:nvPr>
            <p:ph type="title"/>
          </p:nvPr>
        </p:nvSpPr>
        <p:spPr/>
        <p:txBody>
          <a:bodyPr/>
          <a:lstStyle/>
          <a:p>
            <a:r>
              <a:rPr lang="en-US" altLang="zh-CN" dirty="0"/>
              <a:t>Outline</a:t>
            </a:r>
            <a:endParaRPr lang="zh-CN" altLang="en-US" dirty="0"/>
          </a:p>
        </p:txBody>
      </p:sp>
      <p:sp>
        <p:nvSpPr>
          <p:cNvPr id="3" name="Content Placeholder 2">
            <a:extLst>
              <a:ext uri="{FF2B5EF4-FFF2-40B4-BE49-F238E27FC236}">
                <a16:creationId xmlns:a16="http://schemas.microsoft.com/office/drawing/2014/main" id="{13BD9375-3571-410B-A71D-FEC6C18CA5FF}"/>
              </a:ext>
            </a:extLst>
          </p:cNvPr>
          <p:cNvSpPr>
            <a:spLocks noGrp="1"/>
          </p:cNvSpPr>
          <p:nvPr>
            <p:ph idx="1"/>
          </p:nvPr>
        </p:nvSpPr>
        <p:spPr/>
        <p:txBody>
          <a:bodyPr/>
          <a:lstStyle/>
          <a:p>
            <a:r>
              <a:rPr lang="en-US" altLang="zh-CN" i="1" dirty="0"/>
              <a:t>Invoking Vitis HLS</a:t>
            </a:r>
          </a:p>
          <a:p>
            <a:r>
              <a:rPr lang="en-US" altLang="zh-CN" dirty="0"/>
              <a:t>Project Creation using Vitis HLS</a:t>
            </a:r>
          </a:p>
          <a:p>
            <a:r>
              <a:rPr lang="en-US" altLang="zh-CN" dirty="0"/>
              <a:t>Synthesis to IPXACT Flow</a:t>
            </a:r>
          </a:p>
          <a:p>
            <a:r>
              <a:rPr lang="en-US" altLang="zh-CN" dirty="0"/>
              <a:t>Design Analysis</a:t>
            </a:r>
          </a:p>
          <a:p>
            <a:r>
              <a:rPr lang="en-US" altLang="zh-CN" dirty="0"/>
              <a:t>Other Ways to use Vitis HLS</a:t>
            </a:r>
          </a:p>
          <a:p>
            <a:r>
              <a:rPr lang="en-US" altLang="zh-CN" dirty="0"/>
              <a:t>Summary</a:t>
            </a:r>
          </a:p>
        </p:txBody>
      </p:sp>
    </p:spTree>
    <p:extLst>
      <p:ext uri="{BB962C8B-B14F-4D97-AF65-F5344CB8AC3E}">
        <p14:creationId xmlns:p14="http://schemas.microsoft.com/office/powerpoint/2010/main" val="57625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Vitis HLS GUI Toolbar</a:t>
            </a:r>
          </a:p>
        </p:txBody>
      </p:sp>
      <p:sp>
        <p:nvSpPr>
          <p:cNvPr id="3" name="Content Placeholder 2"/>
          <p:cNvSpPr>
            <a:spLocks noGrp="1"/>
          </p:cNvSpPr>
          <p:nvPr>
            <p:ph idx="1"/>
          </p:nvPr>
        </p:nvSpPr>
        <p:spPr>
          <a:xfrm>
            <a:off x="633428" y="968350"/>
            <a:ext cx="10515600" cy="4759404"/>
          </a:xfrm>
        </p:spPr>
        <p:txBody>
          <a:bodyPr>
            <a:normAutofit/>
          </a:bodyPr>
          <a:lstStyle/>
          <a:p>
            <a:r>
              <a:rPr lang="en-US" dirty="0"/>
              <a:t>The primary commands have toolbar buttons</a:t>
            </a:r>
          </a:p>
          <a:p>
            <a:pPr lvl="1"/>
            <a:r>
              <a:rPr lang="en-US" dirty="0"/>
              <a:t>Easy access for standard tasks</a:t>
            </a:r>
          </a:p>
          <a:p>
            <a:pPr lvl="1"/>
            <a:r>
              <a:rPr lang="en-US" dirty="0"/>
              <a:t>Button highlights when the option is available</a:t>
            </a:r>
          </a:p>
          <a:p>
            <a:pPr lvl="2"/>
            <a:r>
              <a:rPr lang="en-US" dirty="0"/>
              <a:t>E.g. cannot perform C/RTL simulation before synthesis</a:t>
            </a:r>
          </a:p>
        </p:txBody>
      </p:sp>
      <p:sp>
        <p:nvSpPr>
          <p:cNvPr id="44" name="Slide Number Placeholder 43"/>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30</a:t>
            </a:fld>
            <a:endParaRPr lang="en-US" dirty="0"/>
          </a:p>
        </p:txBody>
      </p:sp>
      <p:sp>
        <p:nvSpPr>
          <p:cNvPr id="8" name="TextBox 7"/>
          <p:cNvSpPr txBox="1"/>
          <p:nvPr/>
        </p:nvSpPr>
        <p:spPr>
          <a:xfrm>
            <a:off x="413542" y="3467407"/>
            <a:ext cx="2047733"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Open a Project</a:t>
            </a:r>
          </a:p>
        </p:txBody>
      </p:sp>
      <p:sp>
        <p:nvSpPr>
          <p:cNvPr id="9" name="TextBox 8"/>
          <p:cNvSpPr txBox="1"/>
          <p:nvPr/>
        </p:nvSpPr>
        <p:spPr>
          <a:xfrm>
            <a:off x="413542" y="4569262"/>
            <a:ext cx="2047733"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Create a new Solution</a:t>
            </a:r>
          </a:p>
        </p:txBody>
      </p:sp>
      <p:sp>
        <p:nvSpPr>
          <p:cNvPr id="11" name="TextBox 10"/>
          <p:cNvSpPr txBox="1"/>
          <p:nvPr/>
        </p:nvSpPr>
        <p:spPr>
          <a:xfrm>
            <a:off x="398492" y="5195632"/>
            <a:ext cx="2369943"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Change Solution Settings</a:t>
            </a:r>
          </a:p>
        </p:txBody>
      </p:sp>
      <p:sp>
        <p:nvSpPr>
          <p:cNvPr id="12" name="TextBox 11"/>
          <p:cNvSpPr txBox="1"/>
          <p:nvPr/>
        </p:nvSpPr>
        <p:spPr>
          <a:xfrm>
            <a:off x="398492" y="4031074"/>
            <a:ext cx="2354893"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Change Project Settings</a:t>
            </a:r>
          </a:p>
        </p:txBody>
      </p:sp>
      <p:sp>
        <p:nvSpPr>
          <p:cNvPr id="13" name="TextBox 12"/>
          <p:cNvSpPr txBox="1"/>
          <p:nvPr/>
        </p:nvSpPr>
        <p:spPr>
          <a:xfrm>
            <a:off x="413541" y="5770902"/>
            <a:ext cx="2252508"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a:t>Open Schedule Viewer</a:t>
            </a:r>
            <a:endParaRPr lang="en-US" sz="1200" b="1" dirty="0"/>
          </a:p>
        </p:txBody>
      </p:sp>
      <p:sp>
        <p:nvSpPr>
          <p:cNvPr id="14" name="TextBox 13"/>
          <p:cNvSpPr txBox="1"/>
          <p:nvPr/>
        </p:nvSpPr>
        <p:spPr>
          <a:xfrm>
            <a:off x="9679535" y="5854103"/>
            <a:ext cx="2029229"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a:t>Run C Synthesis</a:t>
            </a:r>
          </a:p>
        </p:txBody>
      </p:sp>
      <p:sp>
        <p:nvSpPr>
          <p:cNvPr id="16" name="TextBox 15"/>
          <p:cNvSpPr txBox="1"/>
          <p:nvPr/>
        </p:nvSpPr>
        <p:spPr>
          <a:xfrm>
            <a:off x="9688513" y="4964733"/>
            <a:ext cx="2019704"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a:t>Export RTL</a:t>
            </a:r>
          </a:p>
        </p:txBody>
      </p:sp>
      <p:sp>
        <p:nvSpPr>
          <p:cNvPr id="17" name="TextBox 16"/>
          <p:cNvSpPr txBox="1"/>
          <p:nvPr/>
        </p:nvSpPr>
        <p:spPr>
          <a:xfrm>
            <a:off x="9679534" y="4540612"/>
            <a:ext cx="1996540"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a:t>Run C Simulation</a:t>
            </a:r>
            <a:endParaRPr lang="en-US" sz="1200" b="1" dirty="0"/>
          </a:p>
        </p:txBody>
      </p:sp>
      <p:sp>
        <p:nvSpPr>
          <p:cNvPr id="18" name="Rectangle 17"/>
          <p:cNvSpPr/>
          <p:nvPr/>
        </p:nvSpPr>
        <p:spPr>
          <a:xfrm>
            <a:off x="2717242"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Rectangle 19"/>
          <p:cNvSpPr/>
          <p:nvPr/>
        </p:nvSpPr>
        <p:spPr>
          <a:xfrm>
            <a:off x="3229175"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Rectangle 20"/>
          <p:cNvSpPr/>
          <p:nvPr/>
        </p:nvSpPr>
        <p:spPr>
          <a:xfrm>
            <a:off x="3945880"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Rectangle 21"/>
          <p:cNvSpPr/>
          <p:nvPr/>
        </p:nvSpPr>
        <p:spPr>
          <a:xfrm>
            <a:off x="4509007"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Rectangle 22"/>
          <p:cNvSpPr/>
          <p:nvPr/>
        </p:nvSpPr>
        <p:spPr>
          <a:xfrm>
            <a:off x="5072134"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Rectangle 23"/>
          <p:cNvSpPr/>
          <p:nvPr/>
        </p:nvSpPr>
        <p:spPr>
          <a:xfrm>
            <a:off x="5891228"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ectangle 24"/>
          <p:cNvSpPr/>
          <p:nvPr/>
        </p:nvSpPr>
        <p:spPr>
          <a:xfrm>
            <a:off x="6710322"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Rectangle 25"/>
          <p:cNvSpPr/>
          <p:nvPr/>
        </p:nvSpPr>
        <p:spPr>
          <a:xfrm>
            <a:off x="7273448"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Rectangle 26"/>
          <p:cNvSpPr/>
          <p:nvPr/>
        </p:nvSpPr>
        <p:spPr>
          <a:xfrm>
            <a:off x="7990154"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29" name="Elbow Connector 28"/>
          <p:cNvCxnSpPr>
            <a:stCxn id="18" idx="2"/>
            <a:endCxn id="8" idx="3"/>
          </p:cNvCxnSpPr>
          <p:nvPr/>
        </p:nvCxnSpPr>
        <p:spPr>
          <a:xfrm rot="5400000">
            <a:off x="2596788" y="3255082"/>
            <a:ext cx="215310" cy="486338"/>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sp>
        <p:nvSpPr>
          <p:cNvPr id="60" name="TextBox 59"/>
          <p:cNvSpPr txBox="1"/>
          <p:nvPr/>
        </p:nvSpPr>
        <p:spPr>
          <a:xfrm>
            <a:off x="9679534" y="3697837"/>
            <a:ext cx="1996540"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Open Reports</a:t>
            </a:r>
          </a:p>
        </p:txBody>
      </p:sp>
      <p:sp>
        <p:nvSpPr>
          <p:cNvPr id="51" name="TextBox 50"/>
          <p:cNvSpPr txBox="1"/>
          <p:nvPr/>
        </p:nvSpPr>
        <p:spPr>
          <a:xfrm>
            <a:off x="9679534" y="5434229"/>
            <a:ext cx="2038350"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a:t>Run C/RTL </a:t>
            </a:r>
            <a:r>
              <a:rPr lang="en-US" sz="1200" b="1" dirty="0" err="1"/>
              <a:t>Cosimulation</a:t>
            </a:r>
            <a:endParaRPr lang="en-US" sz="1200" b="1" dirty="0"/>
          </a:p>
        </p:txBody>
      </p:sp>
      <p:cxnSp>
        <p:nvCxnSpPr>
          <p:cNvPr id="55" name="Elbow Connector 28"/>
          <p:cNvCxnSpPr>
            <a:cxnSpLocks/>
            <a:endCxn id="9" idx="3"/>
          </p:cNvCxnSpPr>
          <p:nvPr/>
        </p:nvCxnSpPr>
        <p:spPr>
          <a:xfrm rot="10800000" flipV="1">
            <a:off x="2461276" y="3312735"/>
            <a:ext cx="1509747" cy="1395026"/>
          </a:xfrm>
          <a:prstGeom prst="bentConnector3">
            <a:avLst>
              <a:gd name="adj1" fmla="val 159"/>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Elbow Connector 28">
            <a:extLst>
              <a:ext uri="{FF2B5EF4-FFF2-40B4-BE49-F238E27FC236}">
                <a16:creationId xmlns:a16="http://schemas.microsoft.com/office/drawing/2014/main" id="{F1D7BDE1-1FBA-41FB-8BAD-3FE5C5BF7D8C}"/>
              </a:ext>
            </a:extLst>
          </p:cNvPr>
          <p:cNvCxnSpPr/>
          <p:nvPr/>
        </p:nvCxnSpPr>
        <p:spPr>
          <a:xfrm rot="5400000">
            <a:off x="2596788" y="3255082"/>
            <a:ext cx="215310" cy="486338"/>
          </a:xfrm>
          <a:prstGeom prst="bentConnector2">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38" name="Elbow Connector 28">
            <a:extLst>
              <a:ext uri="{FF2B5EF4-FFF2-40B4-BE49-F238E27FC236}">
                <a16:creationId xmlns:a16="http://schemas.microsoft.com/office/drawing/2014/main" id="{9987D9E2-1BFA-4BB1-AEE1-192B1C19E617}"/>
              </a:ext>
            </a:extLst>
          </p:cNvPr>
          <p:cNvCxnSpPr>
            <a:cxnSpLocks/>
          </p:cNvCxnSpPr>
          <p:nvPr/>
        </p:nvCxnSpPr>
        <p:spPr>
          <a:xfrm rot="10800000" flipV="1">
            <a:off x="2753385" y="3366184"/>
            <a:ext cx="1173862" cy="803390"/>
          </a:xfrm>
          <a:prstGeom prst="bentConnector3">
            <a:avLst>
              <a:gd name="adj1" fmla="val -3554"/>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39" name="Elbow Connector 28">
            <a:extLst>
              <a:ext uri="{FF2B5EF4-FFF2-40B4-BE49-F238E27FC236}">
                <a16:creationId xmlns:a16="http://schemas.microsoft.com/office/drawing/2014/main" id="{D9E86DB6-28A3-4A44-AD58-EE33B7D28DDC}"/>
              </a:ext>
            </a:extLst>
          </p:cNvPr>
          <p:cNvCxnSpPr>
            <a:cxnSpLocks/>
          </p:cNvCxnSpPr>
          <p:nvPr/>
        </p:nvCxnSpPr>
        <p:spPr>
          <a:xfrm rot="10800000" flipV="1">
            <a:off x="2666055" y="3366184"/>
            <a:ext cx="3256313" cy="2543216"/>
          </a:xfrm>
          <a:prstGeom prst="bentConnector3">
            <a:avLst>
              <a:gd name="adj1" fmla="val 566"/>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1" name="Elbow Connector 28">
            <a:extLst>
              <a:ext uri="{FF2B5EF4-FFF2-40B4-BE49-F238E27FC236}">
                <a16:creationId xmlns:a16="http://schemas.microsoft.com/office/drawing/2014/main" id="{5D985153-2709-449A-BDAB-A9EF13BAD927}"/>
              </a:ext>
            </a:extLst>
          </p:cNvPr>
          <p:cNvCxnSpPr>
            <a:cxnSpLocks/>
          </p:cNvCxnSpPr>
          <p:nvPr/>
        </p:nvCxnSpPr>
        <p:spPr>
          <a:xfrm>
            <a:off x="4869278" y="3373057"/>
            <a:ext cx="4810257" cy="1306055"/>
          </a:xfrm>
          <a:prstGeom prst="bentConnector3">
            <a:avLst>
              <a:gd name="adj1" fmla="val 100"/>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2" name="Elbow Connector 28">
            <a:extLst>
              <a:ext uri="{FF2B5EF4-FFF2-40B4-BE49-F238E27FC236}">
                <a16:creationId xmlns:a16="http://schemas.microsoft.com/office/drawing/2014/main" id="{0BB1979B-D669-4C4F-93BE-1CE475E944AF}"/>
              </a:ext>
            </a:extLst>
          </p:cNvPr>
          <p:cNvCxnSpPr>
            <a:cxnSpLocks/>
          </p:cNvCxnSpPr>
          <p:nvPr/>
        </p:nvCxnSpPr>
        <p:spPr>
          <a:xfrm>
            <a:off x="4869277" y="3384550"/>
            <a:ext cx="4819236" cy="1718682"/>
          </a:xfrm>
          <a:prstGeom prst="bentConnector3">
            <a:avLst>
              <a:gd name="adj1" fmla="val 193"/>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3" name="Elbow Connector 28">
            <a:extLst>
              <a:ext uri="{FF2B5EF4-FFF2-40B4-BE49-F238E27FC236}">
                <a16:creationId xmlns:a16="http://schemas.microsoft.com/office/drawing/2014/main" id="{2496DC9B-9E17-4283-96CA-4917B1F4B6B9}"/>
              </a:ext>
            </a:extLst>
          </p:cNvPr>
          <p:cNvCxnSpPr>
            <a:cxnSpLocks/>
            <a:stCxn id="25" idx="2"/>
            <a:endCxn id="60" idx="1"/>
          </p:cNvCxnSpPr>
          <p:nvPr/>
        </p:nvCxnSpPr>
        <p:spPr>
          <a:xfrm rot="16200000" flipH="1">
            <a:off x="8087243" y="2244045"/>
            <a:ext cx="445740" cy="2738842"/>
          </a:xfrm>
          <a:prstGeom prst="bentConnector2">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5" name="Elbow Connector 28">
            <a:extLst>
              <a:ext uri="{FF2B5EF4-FFF2-40B4-BE49-F238E27FC236}">
                <a16:creationId xmlns:a16="http://schemas.microsoft.com/office/drawing/2014/main" id="{76D96096-0B69-4D09-9E78-A69FC0CB01C9}"/>
              </a:ext>
            </a:extLst>
          </p:cNvPr>
          <p:cNvCxnSpPr>
            <a:cxnSpLocks/>
          </p:cNvCxnSpPr>
          <p:nvPr/>
        </p:nvCxnSpPr>
        <p:spPr>
          <a:xfrm>
            <a:off x="4862384" y="3384550"/>
            <a:ext cx="4817151" cy="2608052"/>
          </a:xfrm>
          <a:prstGeom prst="bentConnector3">
            <a:avLst>
              <a:gd name="adj1" fmla="val 172"/>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6" name="Elbow Connector 28">
            <a:extLst>
              <a:ext uri="{FF2B5EF4-FFF2-40B4-BE49-F238E27FC236}">
                <a16:creationId xmlns:a16="http://schemas.microsoft.com/office/drawing/2014/main" id="{F69B554D-B1A5-434D-8F00-65B763C32ACB}"/>
              </a:ext>
            </a:extLst>
          </p:cNvPr>
          <p:cNvCxnSpPr>
            <a:cxnSpLocks/>
          </p:cNvCxnSpPr>
          <p:nvPr/>
        </p:nvCxnSpPr>
        <p:spPr>
          <a:xfrm>
            <a:off x="4862382" y="3366184"/>
            <a:ext cx="4817152" cy="2206544"/>
          </a:xfrm>
          <a:prstGeom prst="bentConnector3">
            <a:avLst>
              <a:gd name="adj1" fmla="val 370"/>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7" name="Elbow Connector 28">
            <a:extLst>
              <a:ext uri="{FF2B5EF4-FFF2-40B4-BE49-F238E27FC236}">
                <a16:creationId xmlns:a16="http://schemas.microsoft.com/office/drawing/2014/main" id="{4CE50917-87AE-4CB6-916E-47CF3829107B}"/>
              </a:ext>
            </a:extLst>
          </p:cNvPr>
          <p:cNvCxnSpPr/>
          <p:nvPr/>
        </p:nvCxnSpPr>
        <p:spPr>
          <a:xfrm rot="10800000" flipV="1">
            <a:off x="2461276" y="3312735"/>
            <a:ext cx="1509747" cy="1395026"/>
          </a:xfrm>
          <a:prstGeom prst="bentConnector3">
            <a:avLst>
              <a:gd name="adj1" fmla="val 159"/>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8" name="Elbow Connector 28">
            <a:extLst>
              <a:ext uri="{FF2B5EF4-FFF2-40B4-BE49-F238E27FC236}">
                <a16:creationId xmlns:a16="http://schemas.microsoft.com/office/drawing/2014/main" id="{05811771-490A-4A8A-A939-CFE859C412B0}"/>
              </a:ext>
            </a:extLst>
          </p:cNvPr>
          <p:cNvCxnSpPr>
            <a:cxnSpLocks/>
          </p:cNvCxnSpPr>
          <p:nvPr/>
        </p:nvCxnSpPr>
        <p:spPr>
          <a:xfrm rot="5400000">
            <a:off x="2367624" y="3730733"/>
            <a:ext cx="2004210" cy="1202586"/>
          </a:xfrm>
          <a:prstGeom prst="bentConnector3">
            <a:avLst>
              <a:gd name="adj1" fmla="val 99901"/>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pic>
        <p:nvPicPr>
          <p:cNvPr id="6" name="图片 5">
            <a:extLst>
              <a:ext uri="{FF2B5EF4-FFF2-40B4-BE49-F238E27FC236}">
                <a16:creationId xmlns:a16="http://schemas.microsoft.com/office/drawing/2014/main" id="{74289F6F-D63B-48E0-8B71-73C11F29B102}"/>
              </a:ext>
            </a:extLst>
          </p:cNvPr>
          <p:cNvPicPr>
            <a:picLocks noChangeAspect="1"/>
          </p:cNvPicPr>
          <p:nvPr/>
        </p:nvPicPr>
        <p:blipFill>
          <a:blip r:embed="rId2"/>
          <a:stretch>
            <a:fillRect/>
          </a:stretch>
        </p:blipFill>
        <p:spPr>
          <a:xfrm>
            <a:off x="2699208" y="2781236"/>
            <a:ext cx="5486400" cy="60331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Vivado</a:t>
            </a:r>
            <a:r>
              <a:rPr lang="en-US" dirty="0"/>
              <a:t> HLS GUI Toolbar</a:t>
            </a:r>
          </a:p>
        </p:txBody>
      </p:sp>
      <p:sp>
        <p:nvSpPr>
          <p:cNvPr id="3" name="Content Placeholder 2"/>
          <p:cNvSpPr>
            <a:spLocks noGrp="1"/>
          </p:cNvSpPr>
          <p:nvPr>
            <p:ph idx="1"/>
          </p:nvPr>
        </p:nvSpPr>
        <p:spPr/>
        <p:txBody>
          <a:bodyPr>
            <a:normAutofit/>
          </a:bodyPr>
          <a:lstStyle/>
          <a:p>
            <a:r>
              <a:rPr lang="en-US" dirty="0"/>
              <a:t>The primary commands have toolbar buttons</a:t>
            </a:r>
          </a:p>
          <a:p>
            <a:pPr lvl="1"/>
            <a:r>
              <a:rPr lang="en-US" dirty="0"/>
              <a:t>Easy access for standard tasks</a:t>
            </a:r>
          </a:p>
          <a:p>
            <a:pPr lvl="1"/>
            <a:r>
              <a:rPr lang="en-US" dirty="0"/>
              <a:t>Button highlights when the option is available</a:t>
            </a:r>
          </a:p>
          <a:p>
            <a:pPr lvl="2"/>
            <a:r>
              <a:rPr lang="en-US" dirty="0"/>
              <a:t>E.g. cannot perform C/RTL simulation before synthesis</a:t>
            </a:r>
          </a:p>
        </p:txBody>
      </p:sp>
      <p:sp>
        <p:nvSpPr>
          <p:cNvPr id="44" name="Slide Number Placeholder 43"/>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31</a:t>
            </a:fld>
            <a:endParaRPr lang="en-US" dirty="0"/>
          </a:p>
        </p:txBody>
      </p:sp>
      <p:sp>
        <p:nvSpPr>
          <p:cNvPr id="8" name="TextBox 7"/>
          <p:cNvSpPr txBox="1"/>
          <p:nvPr/>
        </p:nvSpPr>
        <p:spPr>
          <a:xfrm>
            <a:off x="413542" y="3467407"/>
            <a:ext cx="2047733"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Create a new Project</a:t>
            </a:r>
          </a:p>
        </p:txBody>
      </p:sp>
      <p:sp>
        <p:nvSpPr>
          <p:cNvPr id="9" name="TextBox 8"/>
          <p:cNvSpPr txBox="1"/>
          <p:nvPr/>
        </p:nvSpPr>
        <p:spPr>
          <a:xfrm>
            <a:off x="413542" y="4569262"/>
            <a:ext cx="2047733"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Create a new Solution</a:t>
            </a:r>
          </a:p>
        </p:txBody>
      </p:sp>
      <p:sp>
        <p:nvSpPr>
          <p:cNvPr id="11" name="TextBox 10"/>
          <p:cNvSpPr txBox="1"/>
          <p:nvPr/>
        </p:nvSpPr>
        <p:spPr>
          <a:xfrm>
            <a:off x="398492" y="5195632"/>
            <a:ext cx="2369943"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Change Solution Settings</a:t>
            </a:r>
          </a:p>
        </p:txBody>
      </p:sp>
      <p:sp>
        <p:nvSpPr>
          <p:cNvPr id="12" name="TextBox 11"/>
          <p:cNvSpPr txBox="1"/>
          <p:nvPr/>
        </p:nvSpPr>
        <p:spPr>
          <a:xfrm>
            <a:off x="398492" y="4031074"/>
            <a:ext cx="2354893"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Change Project Settings</a:t>
            </a:r>
          </a:p>
        </p:txBody>
      </p:sp>
      <p:sp>
        <p:nvSpPr>
          <p:cNvPr id="13" name="TextBox 12"/>
          <p:cNvSpPr txBox="1"/>
          <p:nvPr/>
        </p:nvSpPr>
        <p:spPr>
          <a:xfrm>
            <a:off x="413541" y="5770902"/>
            <a:ext cx="2252508"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Run C Simulation</a:t>
            </a:r>
          </a:p>
        </p:txBody>
      </p:sp>
      <p:sp>
        <p:nvSpPr>
          <p:cNvPr id="14" name="TextBox 13"/>
          <p:cNvSpPr txBox="1"/>
          <p:nvPr/>
        </p:nvSpPr>
        <p:spPr>
          <a:xfrm>
            <a:off x="9679535" y="5854103"/>
            <a:ext cx="2029229"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a:t>Run C Synthesis</a:t>
            </a:r>
          </a:p>
        </p:txBody>
      </p:sp>
      <p:sp>
        <p:nvSpPr>
          <p:cNvPr id="16" name="TextBox 15"/>
          <p:cNvSpPr txBox="1"/>
          <p:nvPr/>
        </p:nvSpPr>
        <p:spPr>
          <a:xfrm>
            <a:off x="9688513" y="4964733"/>
            <a:ext cx="2019704"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a:t>Export RTL</a:t>
            </a:r>
          </a:p>
        </p:txBody>
      </p:sp>
      <p:sp>
        <p:nvSpPr>
          <p:cNvPr id="17" name="TextBox 16"/>
          <p:cNvSpPr txBox="1"/>
          <p:nvPr/>
        </p:nvSpPr>
        <p:spPr>
          <a:xfrm>
            <a:off x="9679534" y="4540612"/>
            <a:ext cx="1996540"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Open Reports</a:t>
            </a:r>
          </a:p>
        </p:txBody>
      </p:sp>
      <p:sp>
        <p:nvSpPr>
          <p:cNvPr id="18" name="Rectangle 17"/>
          <p:cNvSpPr/>
          <p:nvPr/>
        </p:nvSpPr>
        <p:spPr>
          <a:xfrm>
            <a:off x="2717242"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Rectangle 19"/>
          <p:cNvSpPr/>
          <p:nvPr/>
        </p:nvSpPr>
        <p:spPr>
          <a:xfrm>
            <a:off x="3229175"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Rectangle 20"/>
          <p:cNvSpPr/>
          <p:nvPr/>
        </p:nvSpPr>
        <p:spPr>
          <a:xfrm>
            <a:off x="3945880"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Rectangle 21"/>
          <p:cNvSpPr/>
          <p:nvPr/>
        </p:nvSpPr>
        <p:spPr>
          <a:xfrm>
            <a:off x="4509007"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Rectangle 22"/>
          <p:cNvSpPr/>
          <p:nvPr/>
        </p:nvSpPr>
        <p:spPr>
          <a:xfrm>
            <a:off x="5072134"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Rectangle 23"/>
          <p:cNvSpPr/>
          <p:nvPr/>
        </p:nvSpPr>
        <p:spPr>
          <a:xfrm>
            <a:off x="5891228"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ectangle 24"/>
          <p:cNvSpPr/>
          <p:nvPr/>
        </p:nvSpPr>
        <p:spPr>
          <a:xfrm>
            <a:off x="6710322"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Rectangle 25"/>
          <p:cNvSpPr/>
          <p:nvPr/>
        </p:nvSpPr>
        <p:spPr>
          <a:xfrm>
            <a:off x="7273448"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Rectangle 26"/>
          <p:cNvSpPr/>
          <p:nvPr/>
        </p:nvSpPr>
        <p:spPr>
          <a:xfrm>
            <a:off x="7990154" y="2968142"/>
            <a:ext cx="460741" cy="42245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29" name="Elbow Connector 28"/>
          <p:cNvCxnSpPr>
            <a:stCxn id="18" idx="2"/>
            <a:endCxn id="8" idx="3"/>
          </p:cNvCxnSpPr>
          <p:nvPr/>
        </p:nvCxnSpPr>
        <p:spPr>
          <a:xfrm rot="5400000">
            <a:off x="2596788" y="3255082"/>
            <a:ext cx="215310" cy="486338"/>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Elbow Connector 28"/>
          <p:cNvCxnSpPr>
            <a:endCxn id="12" idx="3"/>
          </p:cNvCxnSpPr>
          <p:nvPr/>
        </p:nvCxnSpPr>
        <p:spPr>
          <a:xfrm rot="5400000">
            <a:off x="2453818" y="3163845"/>
            <a:ext cx="1305295" cy="706160"/>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3" name="Elbow Connector 28"/>
          <p:cNvCxnSpPr>
            <a:cxnSpLocks/>
            <a:endCxn id="16" idx="1"/>
          </p:cNvCxnSpPr>
          <p:nvPr/>
        </p:nvCxnSpPr>
        <p:spPr>
          <a:xfrm>
            <a:off x="7105801" y="3335754"/>
            <a:ext cx="2582712" cy="1767479"/>
          </a:xfrm>
          <a:prstGeom prst="bentConnector3">
            <a:avLst>
              <a:gd name="adj1" fmla="val 212"/>
            </a:avLst>
          </a:prstGeom>
          <a:ln>
            <a:tailEnd type="arrow"/>
          </a:ln>
        </p:spPr>
        <p:style>
          <a:lnRef idx="2">
            <a:schemeClr val="accent1"/>
          </a:lnRef>
          <a:fillRef idx="0">
            <a:schemeClr val="accent1"/>
          </a:fillRef>
          <a:effectRef idx="1">
            <a:schemeClr val="accent1"/>
          </a:effectRef>
          <a:fontRef idx="minor">
            <a:schemeClr val="tx1"/>
          </a:fontRef>
        </p:style>
      </p:cxnSp>
      <p:sp>
        <p:nvSpPr>
          <p:cNvPr id="60" name="TextBox 59"/>
          <p:cNvSpPr txBox="1"/>
          <p:nvPr/>
        </p:nvSpPr>
        <p:spPr>
          <a:xfrm>
            <a:off x="9679534" y="3697837"/>
            <a:ext cx="1996540"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Open Analysis Viewer</a:t>
            </a:r>
          </a:p>
        </p:txBody>
      </p:sp>
      <p:sp>
        <p:nvSpPr>
          <p:cNvPr id="63" name="TextBox 62"/>
          <p:cNvSpPr txBox="1"/>
          <p:nvPr/>
        </p:nvSpPr>
        <p:spPr>
          <a:xfrm>
            <a:off x="9657264" y="4109135"/>
            <a:ext cx="2041081"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a:t>Compare Reports</a:t>
            </a:r>
          </a:p>
        </p:txBody>
      </p:sp>
      <p:sp>
        <p:nvSpPr>
          <p:cNvPr id="51" name="TextBox 50"/>
          <p:cNvSpPr txBox="1"/>
          <p:nvPr/>
        </p:nvSpPr>
        <p:spPr>
          <a:xfrm>
            <a:off x="9679534" y="5434229"/>
            <a:ext cx="2038350" cy="276999"/>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a:t>Run C/RTL </a:t>
            </a:r>
            <a:r>
              <a:rPr lang="en-US" sz="1200" b="1" dirty="0" err="1"/>
              <a:t>Cosimulation</a:t>
            </a:r>
            <a:endParaRPr lang="en-US" sz="1200" b="1" dirty="0"/>
          </a:p>
        </p:txBody>
      </p:sp>
      <p:cxnSp>
        <p:nvCxnSpPr>
          <p:cNvPr id="55" name="Elbow Connector 28"/>
          <p:cNvCxnSpPr>
            <a:cxnSpLocks/>
            <a:endCxn id="9" idx="3"/>
          </p:cNvCxnSpPr>
          <p:nvPr/>
        </p:nvCxnSpPr>
        <p:spPr>
          <a:xfrm rot="10800000" flipV="1">
            <a:off x="2461276" y="3312735"/>
            <a:ext cx="1509747" cy="1395026"/>
          </a:xfrm>
          <a:prstGeom prst="bentConnector3">
            <a:avLst>
              <a:gd name="adj1" fmla="val 159"/>
            </a:avLst>
          </a:prstGeom>
          <a:ln>
            <a:tailEnd type="arrow"/>
          </a:ln>
        </p:spPr>
        <p:style>
          <a:lnRef idx="2">
            <a:schemeClr val="accent1"/>
          </a:lnRef>
          <a:fillRef idx="0">
            <a:schemeClr val="accent1"/>
          </a:fillRef>
          <a:effectRef idx="1">
            <a:schemeClr val="accent1"/>
          </a:effectRef>
          <a:fontRef idx="minor">
            <a:schemeClr val="tx1"/>
          </a:fontRef>
        </p:style>
      </p:cxnSp>
      <p:pic>
        <p:nvPicPr>
          <p:cNvPr id="4" name="Picture 3">
            <a:extLst>
              <a:ext uri="{FF2B5EF4-FFF2-40B4-BE49-F238E27FC236}">
                <a16:creationId xmlns:a16="http://schemas.microsoft.com/office/drawing/2014/main" id="{AC6535C8-2BE0-4777-998A-82FD874F866F}"/>
              </a:ext>
            </a:extLst>
          </p:cNvPr>
          <p:cNvPicPr>
            <a:picLocks noChangeAspect="1"/>
          </p:cNvPicPr>
          <p:nvPr/>
        </p:nvPicPr>
        <p:blipFill>
          <a:blip r:embed="rId2"/>
          <a:stretch>
            <a:fillRect/>
          </a:stretch>
        </p:blipFill>
        <p:spPr>
          <a:xfrm>
            <a:off x="2776668" y="2780988"/>
            <a:ext cx="6996196" cy="551924"/>
          </a:xfrm>
          <a:prstGeom prst="rect">
            <a:avLst/>
          </a:prstGeom>
        </p:spPr>
      </p:pic>
      <p:cxnSp>
        <p:nvCxnSpPr>
          <p:cNvPr id="37" name="Elbow Connector 28">
            <a:extLst>
              <a:ext uri="{FF2B5EF4-FFF2-40B4-BE49-F238E27FC236}">
                <a16:creationId xmlns:a16="http://schemas.microsoft.com/office/drawing/2014/main" id="{F1D7BDE1-1FBA-41FB-8BAD-3FE5C5BF7D8C}"/>
              </a:ext>
            </a:extLst>
          </p:cNvPr>
          <p:cNvCxnSpPr/>
          <p:nvPr/>
        </p:nvCxnSpPr>
        <p:spPr>
          <a:xfrm rot="5400000">
            <a:off x="2596788" y="3255082"/>
            <a:ext cx="215310" cy="486338"/>
          </a:xfrm>
          <a:prstGeom prst="bentConnector2">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38" name="Elbow Connector 28">
            <a:extLst>
              <a:ext uri="{FF2B5EF4-FFF2-40B4-BE49-F238E27FC236}">
                <a16:creationId xmlns:a16="http://schemas.microsoft.com/office/drawing/2014/main" id="{9987D9E2-1BFA-4BB1-AEE1-192B1C19E617}"/>
              </a:ext>
            </a:extLst>
          </p:cNvPr>
          <p:cNvCxnSpPr/>
          <p:nvPr/>
        </p:nvCxnSpPr>
        <p:spPr>
          <a:xfrm rot="5400000">
            <a:off x="2453818" y="3163845"/>
            <a:ext cx="1305295" cy="706160"/>
          </a:xfrm>
          <a:prstGeom prst="bentConnector2">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39" name="Elbow Connector 28">
            <a:extLst>
              <a:ext uri="{FF2B5EF4-FFF2-40B4-BE49-F238E27FC236}">
                <a16:creationId xmlns:a16="http://schemas.microsoft.com/office/drawing/2014/main" id="{D9E86DB6-28A3-4A44-AD58-EE33B7D28DDC}"/>
              </a:ext>
            </a:extLst>
          </p:cNvPr>
          <p:cNvCxnSpPr>
            <a:cxnSpLocks/>
          </p:cNvCxnSpPr>
          <p:nvPr/>
        </p:nvCxnSpPr>
        <p:spPr>
          <a:xfrm rot="10800000" flipV="1">
            <a:off x="2666053" y="3341776"/>
            <a:ext cx="2753357" cy="2567624"/>
          </a:xfrm>
          <a:prstGeom prst="bentConnector3">
            <a:avLst>
              <a:gd name="adj1" fmla="val 184"/>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1" name="Elbow Connector 28">
            <a:extLst>
              <a:ext uri="{FF2B5EF4-FFF2-40B4-BE49-F238E27FC236}">
                <a16:creationId xmlns:a16="http://schemas.microsoft.com/office/drawing/2014/main" id="{5D985153-2709-449A-BDAB-A9EF13BAD927}"/>
              </a:ext>
            </a:extLst>
          </p:cNvPr>
          <p:cNvCxnSpPr>
            <a:cxnSpLocks/>
          </p:cNvCxnSpPr>
          <p:nvPr/>
        </p:nvCxnSpPr>
        <p:spPr>
          <a:xfrm>
            <a:off x="7665098" y="3332913"/>
            <a:ext cx="2014436" cy="1346199"/>
          </a:xfrm>
          <a:prstGeom prst="bentConnector3">
            <a:avLst>
              <a:gd name="adj1" fmla="val 589"/>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2" name="Elbow Connector 28">
            <a:extLst>
              <a:ext uri="{FF2B5EF4-FFF2-40B4-BE49-F238E27FC236}">
                <a16:creationId xmlns:a16="http://schemas.microsoft.com/office/drawing/2014/main" id="{0BB1979B-D669-4C4F-93BE-1CE475E944AF}"/>
              </a:ext>
            </a:extLst>
          </p:cNvPr>
          <p:cNvCxnSpPr>
            <a:cxnSpLocks/>
          </p:cNvCxnSpPr>
          <p:nvPr/>
        </p:nvCxnSpPr>
        <p:spPr>
          <a:xfrm>
            <a:off x="7105801" y="3341776"/>
            <a:ext cx="2582712" cy="1761456"/>
          </a:xfrm>
          <a:prstGeom prst="bentConnector3">
            <a:avLst>
              <a:gd name="adj1" fmla="val 397"/>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3" name="Elbow Connector 28">
            <a:extLst>
              <a:ext uri="{FF2B5EF4-FFF2-40B4-BE49-F238E27FC236}">
                <a16:creationId xmlns:a16="http://schemas.microsoft.com/office/drawing/2014/main" id="{2496DC9B-9E17-4283-96CA-4917B1F4B6B9}"/>
              </a:ext>
            </a:extLst>
          </p:cNvPr>
          <p:cNvCxnSpPr>
            <a:cxnSpLocks/>
            <a:endCxn id="60" idx="1"/>
          </p:cNvCxnSpPr>
          <p:nvPr/>
        </p:nvCxnSpPr>
        <p:spPr>
          <a:xfrm rot="16200000" flipH="1">
            <a:off x="9244770" y="3401572"/>
            <a:ext cx="494558" cy="374970"/>
          </a:xfrm>
          <a:prstGeom prst="bentConnector2">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5" name="Elbow Connector 28">
            <a:extLst>
              <a:ext uri="{FF2B5EF4-FFF2-40B4-BE49-F238E27FC236}">
                <a16:creationId xmlns:a16="http://schemas.microsoft.com/office/drawing/2014/main" id="{76D96096-0B69-4D09-9E78-A69FC0CB01C9}"/>
              </a:ext>
            </a:extLst>
          </p:cNvPr>
          <p:cNvCxnSpPr>
            <a:cxnSpLocks/>
          </p:cNvCxnSpPr>
          <p:nvPr/>
        </p:nvCxnSpPr>
        <p:spPr>
          <a:xfrm>
            <a:off x="5891228" y="3324224"/>
            <a:ext cx="3788307" cy="2668379"/>
          </a:xfrm>
          <a:prstGeom prst="bentConnector3">
            <a:avLst>
              <a:gd name="adj1" fmla="val 91"/>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6" name="Elbow Connector 28">
            <a:extLst>
              <a:ext uri="{FF2B5EF4-FFF2-40B4-BE49-F238E27FC236}">
                <a16:creationId xmlns:a16="http://schemas.microsoft.com/office/drawing/2014/main" id="{F69B554D-B1A5-434D-8F00-65B763C32ACB}"/>
              </a:ext>
            </a:extLst>
          </p:cNvPr>
          <p:cNvCxnSpPr>
            <a:cxnSpLocks/>
          </p:cNvCxnSpPr>
          <p:nvPr/>
        </p:nvCxnSpPr>
        <p:spPr>
          <a:xfrm>
            <a:off x="6650038" y="3341776"/>
            <a:ext cx="3029496" cy="2230952"/>
          </a:xfrm>
          <a:prstGeom prst="bentConnector3">
            <a:avLst>
              <a:gd name="adj1" fmla="val 323"/>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7" name="Elbow Connector 28">
            <a:extLst>
              <a:ext uri="{FF2B5EF4-FFF2-40B4-BE49-F238E27FC236}">
                <a16:creationId xmlns:a16="http://schemas.microsoft.com/office/drawing/2014/main" id="{4CE50917-87AE-4CB6-916E-47CF3829107B}"/>
              </a:ext>
            </a:extLst>
          </p:cNvPr>
          <p:cNvCxnSpPr/>
          <p:nvPr/>
        </p:nvCxnSpPr>
        <p:spPr>
          <a:xfrm rot="10800000" flipV="1">
            <a:off x="2461276" y="3312735"/>
            <a:ext cx="1509747" cy="1395026"/>
          </a:xfrm>
          <a:prstGeom prst="bentConnector3">
            <a:avLst>
              <a:gd name="adj1" fmla="val 159"/>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8" name="Elbow Connector 28">
            <a:extLst>
              <a:ext uri="{FF2B5EF4-FFF2-40B4-BE49-F238E27FC236}">
                <a16:creationId xmlns:a16="http://schemas.microsoft.com/office/drawing/2014/main" id="{05811771-490A-4A8A-A939-CFE859C412B0}"/>
              </a:ext>
            </a:extLst>
          </p:cNvPr>
          <p:cNvCxnSpPr>
            <a:cxnSpLocks/>
          </p:cNvCxnSpPr>
          <p:nvPr/>
        </p:nvCxnSpPr>
        <p:spPr>
          <a:xfrm rot="5400000">
            <a:off x="2591352" y="3518863"/>
            <a:ext cx="1992352" cy="1638185"/>
          </a:xfrm>
          <a:prstGeom prst="bentConnector3">
            <a:avLst>
              <a:gd name="adj1" fmla="val 100103"/>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cxnSp>
        <p:nvCxnSpPr>
          <p:cNvPr id="49" name="Elbow Connector 28">
            <a:extLst>
              <a:ext uri="{FF2B5EF4-FFF2-40B4-BE49-F238E27FC236}">
                <a16:creationId xmlns:a16="http://schemas.microsoft.com/office/drawing/2014/main" id="{DFAFEE5E-2A0F-44BD-BAB9-00B3771C610B}"/>
              </a:ext>
            </a:extLst>
          </p:cNvPr>
          <p:cNvCxnSpPr>
            <a:cxnSpLocks/>
          </p:cNvCxnSpPr>
          <p:nvPr/>
        </p:nvCxnSpPr>
        <p:spPr>
          <a:xfrm rot="16200000" flipH="1">
            <a:off x="8745952" y="3336324"/>
            <a:ext cx="923410" cy="899211"/>
          </a:xfrm>
          <a:prstGeom prst="bentConnector3">
            <a:avLst>
              <a:gd name="adj1" fmla="val 99925"/>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spTree>
    <p:extLst>
      <p:ext uri="{BB962C8B-B14F-4D97-AF65-F5344CB8AC3E}">
        <p14:creationId xmlns:p14="http://schemas.microsoft.com/office/powerpoint/2010/main" val="9378746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文本&#10;&#10;描述已自动生成">
            <a:extLst>
              <a:ext uri="{FF2B5EF4-FFF2-40B4-BE49-F238E27FC236}">
                <a16:creationId xmlns:a16="http://schemas.microsoft.com/office/drawing/2014/main" id="{6C842FBB-5E9F-4BE4-A52C-DA19AF4328DF}"/>
              </a:ext>
            </a:extLst>
          </p:cNvPr>
          <p:cNvPicPr>
            <a:picLocks noChangeAspect="1"/>
          </p:cNvPicPr>
          <p:nvPr/>
        </p:nvPicPr>
        <p:blipFill>
          <a:blip r:embed="rId2"/>
          <a:stretch>
            <a:fillRect/>
          </a:stretch>
        </p:blipFill>
        <p:spPr>
          <a:xfrm>
            <a:off x="1543521" y="1020191"/>
            <a:ext cx="9616272" cy="5029200"/>
          </a:xfrm>
          <a:prstGeom prst="rect">
            <a:avLst/>
          </a:prstGeom>
        </p:spPr>
      </p:pic>
      <p:sp>
        <p:nvSpPr>
          <p:cNvPr id="2" name="Title 1"/>
          <p:cNvSpPr>
            <a:spLocks noGrp="1"/>
          </p:cNvSpPr>
          <p:nvPr>
            <p:ph type="title"/>
          </p:nvPr>
        </p:nvSpPr>
        <p:spPr/>
        <p:txBody>
          <a:bodyPr/>
          <a:lstStyle/>
          <a:p>
            <a:r>
              <a:rPr lang="en-US" dirty="0"/>
              <a:t>Files: Views, Edits &amp; Information</a:t>
            </a:r>
          </a:p>
        </p:txBody>
      </p:sp>
      <p:sp>
        <p:nvSpPr>
          <p:cNvPr id="12" name="Slide Number Placeholder 11"/>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32</a:t>
            </a:fld>
            <a:endParaRPr lang="en-US" dirty="0"/>
          </a:p>
        </p:txBody>
      </p:sp>
      <p:cxnSp>
        <p:nvCxnSpPr>
          <p:cNvPr id="16" name="Straight Arrow Connector 15"/>
          <p:cNvCxnSpPr/>
          <p:nvPr/>
        </p:nvCxnSpPr>
        <p:spPr>
          <a:xfrm>
            <a:off x="3120769" y="2637416"/>
            <a:ext cx="541897" cy="0"/>
          </a:xfrm>
          <a:prstGeom prst="straightConnector1">
            <a:avLst/>
          </a:prstGeom>
          <a:ln w="50800">
            <a:solidFill>
              <a:schemeClr val="accent1"/>
            </a:solidFill>
            <a:tailEnd type="arrow"/>
          </a:ln>
        </p:spPr>
        <p:style>
          <a:lnRef idx="2">
            <a:schemeClr val="dk1"/>
          </a:lnRef>
          <a:fillRef idx="0">
            <a:schemeClr val="dk1"/>
          </a:fillRef>
          <a:effectRef idx="1">
            <a:schemeClr val="dk1"/>
          </a:effectRef>
          <a:fontRef idx="minor">
            <a:schemeClr val="tx1"/>
          </a:fontRef>
        </p:style>
      </p:cxnSp>
      <p:cxnSp>
        <p:nvCxnSpPr>
          <p:cNvPr id="19" name="Straight Connector 18"/>
          <p:cNvCxnSpPr/>
          <p:nvPr/>
        </p:nvCxnSpPr>
        <p:spPr>
          <a:xfrm rot="10800000" flipV="1">
            <a:off x="1757631" y="2631470"/>
            <a:ext cx="1382223" cy="883315"/>
          </a:xfrm>
          <a:prstGeom prst="line">
            <a:avLst/>
          </a:prstGeom>
          <a:ln w="50800">
            <a:solidFill>
              <a:schemeClr val="accent1"/>
            </a:solidFill>
          </a:ln>
        </p:spPr>
        <p:style>
          <a:lnRef idx="2">
            <a:schemeClr val="dk1"/>
          </a:lnRef>
          <a:fillRef idx="0">
            <a:schemeClr val="dk1"/>
          </a:fillRef>
          <a:effectRef idx="1">
            <a:schemeClr val="dk1"/>
          </a:effectRef>
          <a:fontRef idx="minor">
            <a:schemeClr val="tx1"/>
          </a:fontRef>
        </p:style>
      </p:cxnSp>
      <p:cxnSp>
        <p:nvCxnSpPr>
          <p:cNvPr id="25" name="Straight Arrow Connector 24"/>
          <p:cNvCxnSpPr/>
          <p:nvPr/>
        </p:nvCxnSpPr>
        <p:spPr>
          <a:xfrm flipV="1">
            <a:off x="9195352" y="2858755"/>
            <a:ext cx="673199" cy="1"/>
          </a:xfrm>
          <a:prstGeom prst="straightConnector1">
            <a:avLst/>
          </a:prstGeom>
          <a:ln w="50800">
            <a:solidFill>
              <a:schemeClr val="accent1"/>
            </a:solidFill>
            <a:tailEnd type="arrow"/>
          </a:ln>
        </p:spPr>
        <p:style>
          <a:lnRef idx="2">
            <a:schemeClr val="dk1"/>
          </a:lnRef>
          <a:fillRef idx="0">
            <a:schemeClr val="dk1"/>
          </a:fillRef>
          <a:effectRef idx="1">
            <a:schemeClr val="dk1"/>
          </a:effectRef>
          <a:fontRef idx="minor">
            <a:schemeClr val="tx1"/>
          </a:fontRef>
        </p:style>
      </p:cxnSp>
      <p:cxnSp>
        <p:nvCxnSpPr>
          <p:cNvPr id="26" name="Straight Connector 25"/>
          <p:cNvCxnSpPr>
            <a:cxnSpLocks/>
          </p:cNvCxnSpPr>
          <p:nvPr/>
        </p:nvCxnSpPr>
        <p:spPr>
          <a:xfrm flipH="1">
            <a:off x="8524421" y="2858755"/>
            <a:ext cx="693224" cy="1651415"/>
          </a:xfrm>
          <a:prstGeom prst="line">
            <a:avLst/>
          </a:prstGeom>
          <a:ln w="50800">
            <a:solidFill>
              <a:schemeClr val="accent1"/>
            </a:solidFill>
          </a:ln>
        </p:spPr>
        <p:style>
          <a:lnRef idx="2">
            <a:schemeClr val="dk1"/>
          </a:lnRef>
          <a:fillRef idx="0">
            <a:schemeClr val="dk1"/>
          </a:fillRef>
          <a:effectRef idx="1">
            <a:schemeClr val="dk1"/>
          </a:effectRef>
          <a:fontRef idx="minor">
            <a:schemeClr val="tx1"/>
          </a:fontRef>
        </p:style>
      </p:cxnSp>
      <p:sp>
        <p:nvSpPr>
          <p:cNvPr id="20" name="TextBox 19"/>
          <p:cNvSpPr txBox="1"/>
          <p:nvPr/>
        </p:nvSpPr>
        <p:spPr>
          <a:xfrm>
            <a:off x="409449" y="3534792"/>
            <a:ext cx="2406087" cy="461665"/>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Open file and it will display in the information pane</a:t>
            </a:r>
          </a:p>
        </p:txBody>
      </p:sp>
      <p:sp>
        <p:nvSpPr>
          <p:cNvPr id="21" name="TextBox 20"/>
          <p:cNvSpPr txBox="1"/>
          <p:nvPr/>
        </p:nvSpPr>
        <p:spPr>
          <a:xfrm>
            <a:off x="6789266" y="4510172"/>
            <a:ext cx="4812173" cy="1015663"/>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The Auxiliary pane is context sensitive with respect to the information pane </a:t>
            </a:r>
          </a:p>
          <a:p>
            <a:pPr algn="ctr"/>
            <a:endParaRPr lang="en-US" sz="1200" b="1" dirty="0"/>
          </a:p>
          <a:p>
            <a:pPr algn="ctr"/>
            <a:r>
              <a:rPr lang="en-US" sz="1200" b="1" dirty="0"/>
              <a:t>Here it displays elements in the code which can have directives specified on them</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B9868E4-C8FF-41AA-8166-34C577CB0918}"/>
              </a:ext>
            </a:extLst>
          </p:cNvPr>
          <p:cNvPicPr>
            <a:picLocks noChangeAspect="1"/>
          </p:cNvPicPr>
          <p:nvPr/>
        </p:nvPicPr>
        <p:blipFill>
          <a:blip r:embed="rId2"/>
          <a:stretch>
            <a:fillRect/>
          </a:stretch>
        </p:blipFill>
        <p:spPr>
          <a:xfrm>
            <a:off x="1558743" y="1330205"/>
            <a:ext cx="8617317" cy="4667713"/>
          </a:xfrm>
          <a:prstGeom prst="rect">
            <a:avLst/>
          </a:prstGeom>
        </p:spPr>
      </p:pic>
      <p:sp>
        <p:nvSpPr>
          <p:cNvPr id="2" name="Title 1"/>
          <p:cNvSpPr>
            <a:spLocks noGrp="1"/>
          </p:cNvSpPr>
          <p:nvPr>
            <p:ph type="title"/>
          </p:nvPr>
        </p:nvSpPr>
        <p:spPr/>
        <p:txBody>
          <a:bodyPr/>
          <a:lstStyle/>
          <a:p>
            <a:r>
              <a:rPr lang="en-US" dirty="0"/>
              <a:t>Files: Views, Edits &amp; Information</a:t>
            </a:r>
          </a:p>
        </p:txBody>
      </p:sp>
      <p:sp>
        <p:nvSpPr>
          <p:cNvPr id="12" name="Slide Number Placeholder 11"/>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33</a:t>
            </a:fld>
            <a:endParaRPr lang="en-US" dirty="0"/>
          </a:p>
        </p:txBody>
      </p:sp>
      <p:cxnSp>
        <p:nvCxnSpPr>
          <p:cNvPr id="16" name="Straight Arrow Connector 15"/>
          <p:cNvCxnSpPr/>
          <p:nvPr/>
        </p:nvCxnSpPr>
        <p:spPr>
          <a:xfrm>
            <a:off x="2432613" y="2630422"/>
            <a:ext cx="541897"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19" name="Straight Connector 18"/>
          <p:cNvCxnSpPr/>
          <p:nvPr/>
        </p:nvCxnSpPr>
        <p:spPr>
          <a:xfrm rot="10800000" flipV="1">
            <a:off x="1297012" y="2634683"/>
            <a:ext cx="1382223" cy="883315"/>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Arrow Connector 24"/>
          <p:cNvCxnSpPr/>
          <p:nvPr/>
        </p:nvCxnSpPr>
        <p:spPr>
          <a:xfrm flipV="1">
            <a:off x="7263838" y="2679645"/>
            <a:ext cx="673199" cy="1"/>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26" name="Straight Connector 25"/>
          <p:cNvCxnSpPr>
            <a:cxnSpLocks/>
          </p:cNvCxnSpPr>
          <p:nvPr/>
        </p:nvCxnSpPr>
        <p:spPr>
          <a:xfrm flipH="1">
            <a:off x="6907213" y="2679647"/>
            <a:ext cx="693224" cy="1651415"/>
          </a:xfrm>
          <a:prstGeom prst="line">
            <a:avLst/>
          </a:prstGeom>
        </p:spPr>
        <p:style>
          <a:lnRef idx="2">
            <a:schemeClr val="dk1"/>
          </a:lnRef>
          <a:fillRef idx="0">
            <a:schemeClr val="dk1"/>
          </a:fillRef>
          <a:effectRef idx="1">
            <a:schemeClr val="dk1"/>
          </a:effectRef>
          <a:fontRef idx="minor">
            <a:schemeClr val="tx1"/>
          </a:fontRef>
        </p:style>
      </p:cxnSp>
      <p:sp>
        <p:nvSpPr>
          <p:cNvPr id="20" name="TextBox 19"/>
          <p:cNvSpPr txBox="1"/>
          <p:nvPr/>
        </p:nvSpPr>
        <p:spPr>
          <a:xfrm>
            <a:off x="701680" y="3568383"/>
            <a:ext cx="2406087" cy="461665"/>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Open file and it will display in the information pane</a:t>
            </a:r>
          </a:p>
        </p:txBody>
      </p:sp>
      <p:sp>
        <p:nvSpPr>
          <p:cNvPr id="21" name="TextBox 20"/>
          <p:cNvSpPr txBox="1"/>
          <p:nvPr/>
        </p:nvSpPr>
        <p:spPr>
          <a:xfrm>
            <a:off x="4857752" y="4331062"/>
            <a:ext cx="4812173" cy="1015663"/>
          </a:xfrm>
          <a:prstGeom prst="rect">
            <a:avLst/>
          </a:prstGeom>
          <a:solidFill>
            <a:srgbClr val="FFFF99"/>
          </a:solidFill>
          <a:ln>
            <a:solidFill>
              <a:schemeClr val="tx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b="1" dirty="0"/>
              <a:t>The Auxiliary pane is context sensitive with respect to the information pane </a:t>
            </a:r>
          </a:p>
          <a:p>
            <a:pPr algn="ctr"/>
            <a:endParaRPr lang="en-US" sz="1200" b="1" dirty="0"/>
          </a:p>
          <a:p>
            <a:pPr algn="ctr"/>
            <a:r>
              <a:rPr lang="en-US" sz="1200" b="1" dirty="0"/>
              <a:t>Here it displays elements in the code which can have directives specified on them</a:t>
            </a:r>
          </a:p>
        </p:txBody>
      </p:sp>
    </p:spTree>
    <p:extLst>
      <p:ext uri="{BB962C8B-B14F-4D97-AF65-F5344CB8AC3E}">
        <p14:creationId xmlns:p14="http://schemas.microsoft.com/office/powerpoint/2010/main" val="4009250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3A1BD-3846-451F-AA83-5946A195616D}"/>
              </a:ext>
            </a:extLst>
          </p:cNvPr>
          <p:cNvSpPr>
            <a:spLocks noGrp="1"/>
          </p:cNvSpPr>
          <p:nvPr>
            <p:ph type="title"/>
          </p:nvPr>
        </p:nvSpPr>
        <p:spPr/>
        <p:txBody>
          <a:bodyPr/>
          <a:lstStyle/>
          <a:p>
            <a:r>
              <a:rPr lang="en-US" altLang="zh-CN" dirty="0"/>
              <a:t>Synthesis to IPXACT Flow</a:t>
            </a:r>
            <a:endParaRPr lang="zh-CN" altLang="en-US" dirty="0"/>
          </a:p>
        </p:txBody>
      </p:sp>
    </p:spTree>
    <p:extLst>
      <p:ext uri="{BB962C8B-B14F-4D97-AF65-F5344CB8AC3E}">
        <p14:creationId xmlns:p14="http://schemas.microsoft.com/office/powerpoint/2010/main" val="235204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Synthesis</a:t>
            </a:r>
          </a:p>
        </p:txBody>
      </p:sp>
      <p:sp>
        <p:nvSpPr>
          <p:cNvPr id="2" name="Content Placeholder 1"/>
          <p:cNvSpPr>
            <a:spLocks noGrp="1"/>
          </p:cNvSpPr>
          <p:nvPr>
            <p:ph sz="half" idx="1"/>
          </p:nvPr>
        </p:nvSpPr>
        <p:spPr/>
        <p:txBody>
          <a:bodyPr/>
          <a:lstStyle/>
          <a:p>
            <a:r>
              <a:rPr lang="en-US" dirty="0"/>
              <a:t>Run C Synthesis</a:t>
            </a:r>
          </a:p>
          <a:p>
            <a:r>
              <a:rPr lang="en-US" dirty="0"/>
              <a:t>Console</a:t>
            </a:r>
          </a:p>
          <a:p>
            <a:pPr marL="857250" lvl="1" indent="-457200"/>
            <a:r>
              <a:rPr lang="en-US" dirty="0"/>
              <a:t>Will show run time information</a:t>
            </a:r>
          </a:p>
          <a:p>
            <a:pPr marL="857250" lvl="1" indent="-457200"/>
            <a:r>
              <a:rPr lang="en-US" dirty="0"/>
              <a:t>Examine for failed constraints</a:t>
            </a:r>
          </a:p>
          <a:p>
            <a:r>
              <a:rPr lang="en-US" dirty="0"/>
              <a:t>A “</a:t>
            </a:r>
            <a:r>
              <a:rPr lang="en-US" dirty="0" err="1"/>
              <a:t>syn</a:t>
            </a:r>
            <a:r>
              <a:rPr lang="en-US" dirty="0"/>
              <a:t>” directory is created</a:t>
            </a:r>
          </a:p>
          <a:p>
            <a:pPr marL="857250" lvl="1" indent="-457200"/>
            <a:r>
              <a:rPr lang="en-US" dirty="0"/>
              <a:t>Verilog &amp; VHDL RTL</a:t>
            </a:r>
          </a:p>
          <a:p>
            <a:pPr marL="857250" lvl="1" indent="-457200"/>
            <a:r>
              <a:rPr lang="en-US" dirty="0"/>
              <a:t>Synthesis reports for all </a:t>
            </a:r>
            <a:br>
              <a:rPr lang="en-US" dirty="0"/>
            </a:br>
            <a:r>
              <a:rPr lang="en-US" dirty="0"/>
              <a:t>non-</a:t>
            </a:r>
            <a:r>
              <a:rPr lang="en-US" dirty="0" err="1"/>
              <a:t>inlined</a:t>
            </a:r>
            <a:r>
              <a:rPr lang="en-US" dirty="0"/>
              <a:t> functions</a:t>
            </a:r>
          </a:p>
          <a:p>
            <a:r>
              <a:rPr lang="en-US" dirty="0"/>
              <a:t>Report opens automatically</a:t>
            </a:r>
          </a:p>
          <a:p>
            <a:pPr lvl="1"/>
            <a:r>
              <a:rPr lang="en-US" dirty="0"/>
              <a:t>When synthesis completes</a:t>
            </a:r>
          </a:p>
          <a:p>
            <a:r>
              <a:rPr lang="en-US" dirty="0"/>
              <a:t>Report is outlined in the </a:t>
            </a:r>
            <a:br>
              <a:rPr lang="en-US" dirty="0"/>
            </a:br>
            <a:r>
              <a:rPr lang="en-US" dirty="0"/>
              <a:t>Auxiliary pane</a:t>
            </a:r>
          </a:p>
          <a:p>
            <a:endParaRPr lang="en-US" dirty="0"/>
          </a:p>
        </p:txBody>
      </p:sp>
      <p:sp>
        <p:nvSpPr>
          <p:cNvPr id="9" name="Slide Number Placeholder 8"/>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35</a:t>
            </a:fld>
            <a:endParaRPr lang="en-US" dirty="0"/>
          </a:p>
        </p:txBody>
      </p:sp>
      <p:pic>
        <p:nvPicPr>
          <p:cNvPr id="6" name="图片 5" descr="电脑屏幕的截图&#10;&#10;描述已自动生成">
            <a:extLst>
              <a:ext uri="{FF2B5EF4-FFF2-40B4-BE49-F238E27FC236}">
                <a16:creationId xmlns:a16="http://schemas.microsoft.com/office/drawing/2014/main" id="{C0E03FE2-9491-4F76-922E-376AB241283B}"/>
              </a:ext>
            </a:extLst>
          </p:cNvPr>
          <p:cNvPicPr>
            <a:picLocks noChangeAspect="1"/>
          </p:cNvPicPr>
          <p:nvPr/>
        </p:nvPicPr>
        <p:blipFill>
          <a:blip r:embed="rId2"/>
          <a:stretch>
            <a:fillRect/>
          </a:stretch>
        </p:blipFill>
        <p:spPr>
          <a:xfrm>
            <a:off x="4545013" y="1880035"/>
            <a:ext cx="7231468" cy="365760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Synthesis</a:t>
            </a:r>
          </a:p>
        </p:txBody>
      </p:sp>
      <p:sp>
        <p:nvSpPr>
          <p:cNvPr id="2" name="Content Placeholder 1"/>
          <p:cNvSpPr>
            <a:spLocks noGrp="1"/>
          </p:cNvSpPr>
          <p:nvPr>
            <p:ph sz="half" idx="1"/>
          </p:nvPr>
        </p:nvSpPr>
        <p:spPr/>
        <p:txBody>
          <a:bodyPr/>
          <a:lstStyle/>
          <a:p>
            <a:r>
              <a:rPr lang="en-US" dirty="0"/>
              <a:t>Run C Synthesis</a:t>
            </a:r>
          </a:p>
          <a:p>
            <a:r>
              <a:rPr lang="en-US" dirty="0"/>
              <a:t>Console</a:t>
            </a:r>
          </a:p>
          <a:p>
            <a:pPr marL="857250" lvl="1" indent="-457200"/>
            <a:r>
              <a:rPr lang="en-US" dirty="0"/>
              <a:t>Will show run time information</a:t>
            </a:r>
          </a:p>
          <a:p>
            <a:pPr marL="857250" lvl="1" indent="-457200"/>
            <a:r>
              <a:rPr lang="en-US" dirty="0"/>
              <a:t>Examine for failed constraints</a:t>
            </a:r>
          </a:p>
          <a:p>
            <a:r>
              <a:rPr lang="en-US" dirty="0"/>
              <a:t>A “</a:t>
            </a:r>
            <a:r>
              <a:rPr lang="en-US" dirty="0" err="1"/>
              <a:t>syn</a:t>
            </a:r>
            <a:r>
              <a:rPr lang="en-US" dirty="0"/>
              <a:t>” directory is created</a:t>
            </a:r>
          </a:p>
          <a:p>
            <a:pPr marL="857250" lvl="1" indent="-457200"/>
            <a:r>
              <a:rPr lang="en-US" dirty="0" err="1"/>
              <a:t>Verilog</a:t>
            </a:r>
            <a:r>
              <a:rPr lang="en-US" dirty="0"/>
              <a:t>, VHDL &amp; </a:t>
            </a:r>
            <a:r>
              <a:rPr lang="en-US" dirty="0" err="1"/>
              <a:t>SystemC</a:t>
            </a:r>
            <a:r>
              <a:rPr lang="en-US" dirty="0"/>
              <a:t> RTL</a:t>
            </a:r>
          </a:p>
          <a:p>
            <a:pPr marL="857250" lvl="1" indent="-457200"/>
            <a:r>
              <a:rPr lang="en-US" dirty="0"/>
              <a:t>Synthesis reports for all </a:t>
            </a:r>
            <a:br>
              <a:rPr lang="en-US" dirty="0"/>
            </a:br>
            <a:r>
              <a:rPr lang="en-US" dirty="0"/>
              <a:t>non-</a:t>
            </a:r>
            <a:r>
              <a:rPr lang="en-US" dirty="0" err="1"/>
              <a:t>inlined</a:t>
            </a:r>
            <a:r>
              <a:rPr lang="en-US" dirty="0"/>
              <a:t> functions</a:t>
            </a:r>
          </a:p>
          <a:p>
            <a:r>
              <a:rPr lang="en-US" dirty="0"/>
              <a:t>Report opens automatically</a:t>
            </a:r>
          </a:p>
          <a:p>
            <a:pPr lvl="1"/>
            <a:r>
              <a:rPr lang="en-US" dirty="0"/>
              <a:t>When synthesis completes</a:t>
            </a:r>
          </a:p>
          <a:p>
            <a:r>
              <a:rPr lang="en-US" dirty="0"/>
              <a:t>Report is outlined in the </a:t>
            </a:r>
            <a:br>
              <a:rPr lang="en-US" dirty="0"/>
            </a:br>
            <a:r>
              <a:rPr lang="en-US" dirty="0"/>
              <a:t>Auxiliary pane</a:t>
            </a:r>
          </a:p>
          <a:p>
            <a:endParaRPr lang="en-US" dirty="0"/>
          </a:p>
        </p:txBody>
      </p:sp>
      <p:sp>
        <p:nvSpPr>
          <p:cNvPr id="9" name="Slide Number Placeholder 8"/>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36</a:t>
            </a:fld>
            <a:endParaRPr lang="en-US" dirty="0"/>
          </a:p>
        </p:txBody>
      </p:sp>
      <p:pic>
        <p:nvPicPr>
          <p:cNvPr id="3" name="Picture 2">
            <a:extLst>
              <a:ext uri="{FF2B5EF4-FFF2-40B4-BE49-F238E27FC236}">
                <a16:creationId xmlns:a16="http://schemas.microsoft.com/office/drawing/2014/main" id="{392CA2E8-6A2A-4495-8E4F-304475E9DA61}"/>
              </a:ext>
            </a:extLst>
          </p:cNvPr>
          <p:cNvPicPr>
            <a:picLocks noChangeAspect="1"/>
          </p:cNvPicPr>
          <p:nvPr/>
        </p:nvPicPr>
        <p:blipFill>
          <a:blip r:embed="rId2"/>
          <a:stretch>
            <a:fillRect/>
          </a:stretch>
        </p:blipFill>
        <p:spPr>
          <a:xfrm>
            <a:off x="5230813" y="1460502"/>
            <a:ext cx="6683374" cy="3682300"/>
          </a:xfrm>
          <a:prstGeom prst="rect">
            <a:avLst/>
          </a:prstGeom>
        </p:spPr>
      </p:pic>
    </p:spTree>
    <p:extLst>
      <p:ext uri="{BB962C8B-B14F-4D97-AF65-F5344CB8AC3E}">
        <p14:creationId xmlns:p14="http://schemas.microsoft.com/office/powerpoint/2010/main" val="19885539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4">
            <a:extLst>
              <a:ext uri="{FF2B5EF4-FFF2-40B4-BE49-F238E27FC236}">
                <a16:creationId xmlns:a16="http://schemas.microsoft.com/office/drawing/2014/main" id="{B1CCEA51-7CFD-4189-A65A-B004FA0438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6912" y="1560133"/>
            <a:ext cx="5344920" cy="4518812"/>
          </a:xfrm>
          <a:prstGeom prst="rect">
            <a:avLst/>
          </a:prstGeom>
        </p:spPr>
      </p:pic>
      <p:sp>
        <p:nvSpPr>
          <p:cNvPr id="16" name="矩形 15">
            <a:extLst>
              <a:ext uri="{FF2B5EF4-FFF2-40B4-BE49-F238E27FC236}">
                <a16:creationId xmlns:a16="http://schemas.microsoft.com/office/drawing/2014/main" id="{D8B11864-A644-4ACE-A719-1BC82E1F0E60}"/>
              </a:ext>
            </a:extLst>
          </p:cNvPr>
          <p:cNvSpPr/>
          <p:nvPr/>
        </p:nvSpPr>
        <p:spPr>
          <a:xfrm>
            <a:off x="5073390" y="5524604"/>
            <a:ext cx="731036" cy="429563"/>
          </a:xfrm>
          <a:prstGeom prst="rect">
            <a:avLst/>
          </a:prstGeom>
          <a:solidFill>
            <a:srgbClr val="FDE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文本框 25">
            <a:extLst>
              <a:ext uri="{FF2B5EF4-FFF2-40B4-BE49-F238E27FC236}">
                <a16:creationId xmlns:a16="http://schemas.microsoft.com/office/drawing/2014/main" id="{F01149F0-1C7D-4251-B799-4904FDA2D9AD}"/>
              </a:ext>
            </a:extLst>
          </p:cNvPr>
          <p:cNvSpPr txBox="1"/>
          <p:nvPr/>
        </p:nvSpPr>
        <p:spPr>
          <a:xfrm>
            <a:off x="5001247" y="5482266"/>
            <a:ext cx="910657" cy="507831"/>
          </a:xfrm>
          <a:prstGeom prst="rect">
            <a:avLst/>
          </a:prstGeom>
          <a:noFill/>
        </p:spPr>
        <p:txBody>
          <a:bodyPr wrap="square" rtlCol="0">
            <a:spAutoFit/>
          </a:bodyPr>
          <a:lstStyle/>
          <a:p>
            <a:pPr algn="ctr"/>
            <a:r>
              <a:rPr lang="en-US" sz="900" b="1" dirty="0">
                <a:solidFill>
                  <a:srgbClr val="322E2B"/>
                </a:solidFill>
              </a:rPr>
              <a:t>Vitis Development</a:t>
            </a:r>
          </a:p>
          <a:p>
            <a:pPr algn="ctr"/>
            <a:r>
              <a:rPr lang="en-US" sz="900" b="1" dirty="0">
                <a:solidFill>
                  <a:srgbClr val="322E2B"/>
                </a:solidFill>
              </a:rPr>
              <a:t>Environment</a:t>
            </a:r>
          </a:p>
        </p:txBody>
      </p:sp>
      <p:sp>
        <p:nvSpPr>
          <p:cNvPr id="2" name="Title 1"/>
          <p:cNvSpPr>
            <a:spLocks noGrp="1"/>
          </p:cNvSpPr>
          <p:nvPr>
            <p:ph type="title"/>
          </p:nvPr>
        </p:nvSpPr>
        <p:spPr/>
        <p:txBody>
          <a:bodyPr/>
          <a:lstStyle/>
          <a:p>
            <a:r>
              <a:rPr lang="en-US" dirty="0"/>
              <a:t>Vitis HLS : RTL Verification</a:t>
            </a:r>
          </a:p>
        </p:txBody>
      </p:sp>
      <p:sp>
        <p:nvSpPr>
          <p:cNvPr id="21" name="Slide Number Placeholder 20"/>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37</a:t>
            </a:fld>
            <a:endParaRPr lang="en-US" dirty="0"/>
          </a:p>
        </p:txBody>
      </p:sp>
      <p:sp>
        <p:nvSpPr>
          <p:cNvPr id="20" name="TextBox 19">
            <a:extLst>
              <a:ext uri="{FF2B5EF4-FFF2-40B4-BE49-F238E27FC236}">
                <a16:creationId xmlns:a16="http://schemas.microsoft.com/office/drawing/2014/main" id="{E392382C-45CD-45D9-9C1C-09870637E1FE}"/>
              </a:ext>
            </a:extLst>
          </p:cNvPr>
          <p:cNvSpPr txBox="1"/>
          <p:nvPr/>
        </p:nvSpPr>
        <p:spPr>
          <a:xfrm>
            <a:off x="7688895" y="1739181"/>
            <a:ext cx="3532339" cy="307777"/>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RTL output in Verilog and VHDL</a:t>
            </a:r>
          </a:p>
        </p:txBody>
      </p:sp>
      <p:sp>
        <p:nvSpPr>
          <p:cNvPr id="22" name="TextBox 21">
            <a:extLst>
              <a:ext uri="{FF2B5EF4-FFF2-40B4-BE49-F238E27FC236}">
                <a16:creationId xmlns:a16="http://schemas.microsoft.com/office/drawing/2014/main" id="{D0A7ABB5-E4ED-43F4-A44F-0FBF9A25C71F}"/>
              </a:ext>
            </a:extLst>
          </p:cNvPr>
          <p:cNvSpPr txBox="1"/>
          <p:nvPr/>
        </p:nvSpPr>
        <p:spPr>
          <a:xfrm>
            <a:off x="7688895" y="2891330"/>
            <a:ext cx="3532339" cy="523220"/>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Automatic re-use of the C-level test bench</a:t>
            </a:r>
          </a:p>
        </p:txBody>
      </p:sp>
      <p:sp>
        <p:nvSpPr>
          <p:cNvPr id="24" name="TextBox 23">
            <a:extLst>
              <a:ext uri="{FF2B5EF4-FFF2-40B4-BE49-F238E27FC236}">
                <a16:creationId xmlns:a16="http://schemas.microsoft.com/office/drawing/2014/main" id="{9BCCE817-42AE-49F7-A14A-09FF4D7CDC0A}"/>
              </a:ext>
            </a:extLst>
          </p:cNvPr>
          <p:cNvSpPr txBox="1"/>
          <p:nvPr/>
        </p:nvSpPr>
        <p:spPr>
          <a:xfrm>
            <a:off x="7688895" y="5340281"/>
            <a:ext cx="3532339" cy="738664"/>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Support for Xilinx simulators (</a:t>
            </a:r>
            <a:r>
              <a:rPr lang="en-US" sz="1400" b="1" kern="0" dirty="0" err="1">
                <a:solidFill>
                  <a:srgbClr val="000000"/>
                </a:solidFill>
                <a:latin typeface="Arial"/>
              </a:rPr>
              <a:t>XSim</a:t>
            </a:r>
            <a:r>
              <a:rPr lang="en-US" sz="1400" b="1" kern="0" dirty="0">
                <a:solidFill>
                  <a:srgbClr val="000000"/>
                </a:solidFill>
                <a:latin typeface="Arial"/>
              </a:rPr>
              <a:t> and </a:t>
            </a:r>
            <a:r>
              <a:rPr lang="en-US" sz="1400" b="1" kern="0" dirty="0" err="1">
                <a:solidFill>
                  <a:srgbClr val="000000"/>
                </a:solidFill>
                <a:latin typeface="Arial"/>
              </a:rPr>
              <a:t>ISim</a:t>
            </a:r>
            <a:r>
              <a:rPr lang="en-US" sz="1400" b="1" kern="0" dirty="0">
                <a:solidFill>
                  <a:srgbClr val="000000"/>
                </a:solidFill>
                <a:latin typeface="Arial"/>
              </a:rPr>
              <a:t>) and 3</a:t>
            </a:r>
            <a:r>
              <a:rPr lang="en-US" sz="1400" b="1" kern="0" baseline="30000" dirty="0">
                <a:solidFill>
                  <a:srgbClr val="000000"/>
                </a:solidFill>
                <a:latin typeface="Arial"/>
              </a:rPr>
              <a:t>rd</a:t>
            </a:r>
            <a:r>
              <a:rPr lang="en-US" sz="1400" b="1" kern="0" dirty="0">
                <a:solidFill>
                  <a:srgbClr val="000000"/>
                </a:solidFill>
                <a:latin typeface="Arial"/>
              </a:rPr>
              <a:t> party HDL simulators in automated flow</a:t>
            </a:r>
          </a:p>
        </p:txBody>
      </p:sp>
      <p:sp>
        <p:nvSpPr>
          <p:cNvPr id="25" name="TextBox 24">
            <a:extLst>
              <a:ext uri="{FF2B5EF4-FFF2-40B4-BE49-F238E27FC236}">
                <a16:creationId xmlns:a16="http://schemas.microsoft.com/office/drawing/2014/main" id="{F88D75FE-A462-40D7-A675-0078532DA960}"/>
              </a:ext>
            </a:extLst>
          </p:cNvPr>
          <p:cNvSpPr txBox="1"/>
          <p:nvPr/>
        </p:nvSpPr>
        <p:spPr>
          <a:xfrm>
            <a:off x="7688895" y="4080411"/>
            <a:ext cx="3532339" cy="523220"/>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nchor="ctr">
            <a:spAutoFit/>
          </a:bodyPr>
          <a:lstStyle/>
          <a:p>
            <a:pPr algn="ctr" defTabSz="914400" fontAlgn="base">
              <a:spcBef>
                <a:spcPct val="0"/>
              </a:spcBef>
              <a:spcAft>
                <a:spcPct val="0"/>
              </a:spcAft>
              <a:defRPr/>
            </a:pPr>
            <a:r>
              <a:rPr lang="en-US" sz="1400" b="1" kern="0" dirty="0">
                <a:solidFill>
                  <a:srgbClr val="000000"/>
                </a:solidFill>
                <a:latin typeface="Arial"/>
              </a:rPr>
              <a:t>RTL verification can be executed from within Vitis HLS</a:t>
            </a:r>
          </a:p>
        </p:txBody>
      </p:sp>
      <p:sp>
        <p:nvSpPr>
          <p:cNvPr id="23" name="TextBox 27">
            <a:extLst>
              <a:ext uri="{FF2B5EF4-FFF2-40B4-BE49-F238E27FC236}">
                <a16:creationId xmlns:a16="http://schemas.microsoft.com/office/drawing/2014/main" id="{C4785625-7FD1-498B-85D4-49FE71BA1FFF}"/>
              </a:ext>
            </a:extLst>
          </p:cNvPr>
          <p:cNvSpPr txBox="1"/>
          <p:nvPr/>
        </p:nvSpPr>
        <p:spPr>
          <a:xfrm>
            <a:off x="3471735" y="3367578"/>
            <a:ext cx="1035275" cy="307777"/>
          </a:xfrm>
          <a:prstGeom prst="rect">
            <a:avLst/>
          </a:prstGeom>
          <a:solidFill>
            <a:srgbClr val="FFFF00"/>
          </a:solidFill>
          <a:ln>
            <a:solidFill>
              <a:schemeClr val="tx1"/>
            </a:solidFill>
          </a:ln>
        </p:spPr>
        <p:txBody>
          <a:bodyPr wrap="square" rtlCol="0">
            <a:spAutoFit/>
          </a:bodyPr>
          <a:lstStyle/>
          <a:p>
            <a:r>
              <a:rPr lang="en-US" sz="1400" b="1" dirty="0"/>
              <a:t>Validate C</a:t>
            </a:r>
          </a:p>
        </p:txBody>
      </p:sp>
      <p:sp>
        <p:nvSpPr>
          <p:cNvPr id="37" name="TextBox 29">
            <a:extLst>
              <a:ext uri="{FF2B5EF4-FFF2-40B4-BE49-F238E27FC236}">
                <a16:creationId xmlns:a16="http://schemas.microsoft.com/office/drawing/2014/main" id="{849A050E-204A-4FAB-9F5D-B7B735298B00}"/>
              </a:ext>
            </a:extLst>
          </p:cNvPr>
          <p:cNvSpPr txBox="1"/>
          <p:nvPr/>
        </p:nvSpPr>
        <p:spPr>
          <a:xfrm>
            <a:off x="3431881" y="5021133"/>
            <a:ext cx="1114981" cy="307777"/>
          </a:xfrm>
          <a:prstGeom prst="rect">
            <a:avLst/>
          </a:prstGeom>
          <a:solidFill>
            <a:srgbClr val="FFFF00"/>
          </a:solidFill>
          <a:ln>
            <a:solidFill>
              <a:schemeClr val="tx1"/>
            </a:solidFill>
          </a:ln>
        </p:spPr>
        <p:txBody>
          <a:bodyPr wrap="square" rtlCol="0">
            <a:spAutoFit/>
          </a:bodyPr>
          <a:lstStyle/>
          <a:p>
            <a:r>
              <a:rPr lang="en-US" sz="1400" b="1" dirty="0"/>
              <a:t>Verify RTL</a:t>
            </a:r>
          </a:p>
        </p:txBody>
      </p:sp>
      <p:sp>
        <p:nvSpPr>
          <p:cNvPr id="38" name="矩形 37">
            <a:extLst>
              <a:ext uri="{FF2B5EF4-FFF2-40B4-BE49-F238E27FC236}">
                <a16:creationId xmlns:a16="http://schemas.microsoft.com/office/drawing/2014/main" id="{FF181C20-3156-4B90-8213-01981E07F9FA}"/>
              </a:ext>
            </a:extLst>
          </p:cNvPr>
          <p:cNvSpPr/>
          <p:nvPr/>
        </p:nvSpPr>
        <p:spPr>
          <a:xfrm>
            <a:off x="3757728" y="1981022"/>
            <a:ext cx="504246" cy="153824"/>
          </a:xfrm>
          <a:prstGeom prst="rect">
            <a:avLst/>
          </a:prstGeom>
          <a:solidFill>
            <a:srgbClr val="4F81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矩形 40">
            <a:extLst>
              <a:ext uri="{FF2B5EF4-FFF2-40B4-BE49-F238E27FC236}">
                <a16:creationId xmlns:a16="http://schemas.microsoft.com/office/drawing/2014/main" id="{C01A45AE-28E4-4FC1-977E-CAA2A2340890}"/>
              </a:ext>
            </a:extLst>
          </p:cNvPr>
          <p:cNvSpPr/>
          <p:nvPr/>
        </p:nvSpPr>
        <p:spPr>
          <a:xfrm>
            <a:off x="3563099" y="3930629"/>
            <a:ext cx="510869" cy="21865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2F2F2"/>
              </a:solidFill>
            </a:endParaRPr>
          </a:p>
        </p:txBody>
      </p:sp>
      <p:sp>
        <p:nvSpPr>
          <p:cNvPr id="42" name="文本框 41">
            <a:extLst>
              <a:ext uri="{FF2B5EF4-FFF2-40B4-BE49-F238E27FC236}">
                <a16:creationId xmlns:a16="http://schemas.microsoft.com/office/drawing/2014/main" id="{D5E00E77-20CA-48D1-8687-B595F92631B3}"/>
              </a:ext>
            </a:extLst>
          </p:cNvPr>
          <p:cNvSpPr txBox="1"/>
          <p:nvPr/>
        </p:nvSpPr>
        <p:spPr>
          <a:xfrm>
            <a:off x="3636051" y="3912507"/>
            <a:ext cx="809522" cy="276999"/>
          </a:xfrm>
          <a:prstGeom prst="rect">
            <a:avLst/>
          </a:prstGeom>
          <a:noFill/>
        </p:spPr>
        <p:txBody>
          <a:bodyPr wrap="square" rtlCol="0">
            <a:spAutoFit/>
          </a:bodyPr>
          <a:lstStyle/>
          <a:p>
            <a:r>
              <a:rPr lang="en-US" sz="1200" b="1" dirty="0">
                <a:solidFill>
                  <a:srgbClr val="322E2B"/>
                </a:solidFill>
              </a:rPr>
              <a:t>Vitis</a:t>
            </a:r>
          </a:p>
        </p:txBody>
      </p:sp>
      <p:sp>
        <p:nvSpPr>
          <p:cNvPr id="17" name="矩形 16">
            <a:extLst>
              <a:ext uri="{FF2B5EF4-FFF2-40B4-BE49-F238E27FC236}">
                <a16:creationId xmlns:a16="http://schemas.microsoft.com/office/drawing/2014/main" id="{05D057E9-376F-45D8-B535-81F951FB7874}"/>
              </a:ext>
            </a:extLst>
          </p:cNvPr>
          <p:cNvSpPr/>
          <p:nvPr/>
        </p:nvSpPr>
        <p:spPr>
          <a:xfrm>
            <a:off x="5969165" y="5505966"/>
            <a:ext cx="559436" cy="484627"/>
          </a:xfrm>
          <a:prstGeom prst="rect">
            <a:avLst/>
          </a:prstGeom>
          <a:solidFill>
            <a:srgbClr val="FDE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文本框 17">
            <a:extLst>
              <a:ext uri="{FF2B5EF4-FFF2-40B4-BE49-F238E27FC236}">
                <a16:creationId xmlns:a16="http://schemas.microsoft.com/office/drawing/2014/main" id="{0D1B64B1-DA15-4C18-BB77-C7B0F4985576}"/>
              </a:ext>
            </a:extLst>
          </p:cNvPr>
          <p:cNvSpPr txBox="1"/>
          <p:nvPr/>
        </p:nvSpPr>
        <p:spPr>
          <a:xfrm>
            <a:off x="5804426" y="5547297"/>
            <a:ext cx="910657" cy="369332"/>
          </a:xfrm>
          <a:prstGeom prst="rect">
            <a:avLst/>
          </a:prstGeom>
          <a:noFill/>
        </p:spPr>
        <p:txBody>
          <a:bodyPr wrap="square" rtlCol="0">
            <a:spAutoFit/>
          </a:bodyPr>
          <a:lstStyle/>
          <a:p>
            <a:pPr algn="ctr"/>
            <a:r>
              <a:rPr lang="en-US" sz="900" b="1" dirty="0">
                <a:solidFill>
                  <a:srgbClr val="322E2B"/>
                </a:solidFill>
              </a:rPr>
              <a:t>Vitis Model Composer</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RTL Verification: Under-the-Hood</a:t>
            </a:r>
          </a:p>
        </p:txBody>
      </p:sp>
      <p:sp>
        <p:nvSpPr>
          <p:cNvPr id="3" name="Content Placeholder 2"/>
          <p:cNvSpPr>
            <a:spLocks noGrp="1"/>
          </p:cNvSpPr>
          <p:nvPr>
            <p:ph idx="1"/>
          </p:nvPr>
        </p:nvSpPr>
        <p:spPr/>
        <p:txBody>
          <a:bodyPr>
            <a:normAutofit/>
          </a:bodyPr>
          <a:lstStyle/>
          <a:p>
            <a:r>
              <a:rPr lang="en-US" dirty="0"/>
              <a:t>RTL Co-Simulation</a:t>
            </a:r>
          </a:p>
          <a:p>
            <a:pPr lvl="1"/>
            <a:r>
              <a:rPr lang="en-US" dirty="0"/>
              <a:t>Vitis HLS provides RTL verification</a:t>
            </a:r>
          </a:p>
          <a:p>
            <a:pPr lvl="1"/>
            <a:r>
              <a:rPr lang="en-US" dirty="0"/>
              <a:t>Creates the wrappers and adapters to re-use the C test bench</a:t>
            </a:r>
          </a:p>
          <a:p>
            <a:pPr lvl="1"/>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pPr lvl="3"/>
            <a:endParaRPr lang="en-US" sz="1100" dirty="0"/>
          </a:p>
          <a:p>
            <a:pPr>
              <a:buNone/>
            </a:pPr>
            <a:endParaRPr lang="en-US" sz="1600" dirty="0"/>
          </a:p>
        </p:txBody>
      </p:sp>
      <p:sp>
        <p:nvSpPr>
          <p:cNvPr id="38" name="Slide Number Placeholder 37"/>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38</a:t>
            </a:fld>
            <a:endParaRPr lang="en-US" dirty="0"/>
          </a:p>
        </p:txBody>
      </p:sp>
      <p:sp>
        <p:nvSpPr>
          <p:cNvPr id="34" name="Content Placeholder 3"/>
          <p:cNvSpPr txBox="1">
            <a:spLocks/>
          </p:cNvSpPr>
          <p:nvPr/>
        </p:nvSpPr>
        <p:spPr>
          <a:xfrm>
            <a:off x="611029" y="4436141"/>
            <a:ext cx="5385514" cy="2189085"/>
          </a:xfrm>
          <a:prstGeom prst="rect">
            <a:avLst/>
          </a:prstGeom>
        </p:spPr>
        <p:txBody>
          <a:bodyPr/>
          <a:lstStyle/>
          <a:p>
            <a:pPr marL="342900" indent="-342900" defTabSz="457200" fontAlgn="base">
              <a:spcBef>
                <a:spcPct val="20000"/>
              </a:spcBef>
              <a:spcAft>
                <a:spcPct val="0"/>
              </a:spcAft>
              <a:buFont typeface="Arial" charset="0"/>
              <a:buChar char="•"/>
              <a:defRPr/>
            </a:pPr>
            <a:r>
              <a:rPr lang="en-US" sz="2000" dirty="0">
                <a:solidFill>
                  <a:srgbClr val="008CA8"/>
                </a:solidFill>
                <a:ea typeface="ＭＳ Ｐゴシック" pitchFamily="24" charset="-128"/>
                <a:cs typeface="ＭＳ Ｐゴシック" pitchFamily="24" charset="-128"/>
              </a:rPr>
              <a:t>Prior to synthesis</a:t>
            </a:r>
          </a:p>
          <a:p>
            <a:pPr marL="800100" lvl="1" indent="-342900">
              <a:spcBef>
                <a:spcPct val="20000"/>
              </a:spcBef>
              <a:buFont typeface="Arial" charset="0"/>
              <a:buChar char="•"/>
            </a:pPr>
            <a:r>
              <a:rPr lang="en-US" dirty="0">
                <a:ea typeface="ＭＳ Ｐゴシック" pitchFamily="24" charset="-128"/>
              </a:rPr>
              <a:t>Test bench</a:t>
            </a:r>
          </a:p>
          <a:p>
            <a:pPr marL="800100" lvl="1" indent="-342900">
              <a:spcBef>
                <a:spcPct val="20000"/>
              </a:spcBef>
              <a:buFont typeface="Arial" charset="0"/>
              <a:buChar char="•"/>
            </a:pPr>
            <a:r>
              <a:rPr lang="en-US" dirty="0">
                <a:ea typeface="ＭＳ Ｐゴシック" pitchFamily="24" charset="-128"/>
              </a:rPr>
              <a:t>Top-level C function </a:t>
            </a:r>
          </a:p>
        </p:txBody>
      </p:sp>
      <p:sp>
        <p:nvSpPr>
          <p:cNvPr id="35" name="Content Placeholder 3"/>
          <p:cNvSpPr txBox="1">
            <a:spLocks/>
          </p:cNvSpPr>
          <p:nvPr/>
        </p:nvSpPr>
        <p:spPr>
          <a:xfrm>
            <a:off x="6096000" y="4436142"/>
            <a:ext cx="5682460" cy="2189085"/>
          </a:xfrm>
          <a:prstGeom prst="rect">
            <a:avLst/>
          </a:prstGeom>
        </p:spPr>
        <p:txBody>
          <a:bodyPr/>
          <a:lstStyle/>
          <a:p>
            <a:pPr marL="342900" indent="-342900" defTabSz="457200" fontAlgn="base">
              <a:spcBef>
                <a:spcPct val="20000"/>
              </a:spcBef>
              <a:spcAft>
                <a:spcPct val="0"/>
              </a:spcAft>
              <a:buFont typeface="Arial" charset="0"/>
              <a:buChar char="•"/>
              <a:defRPr/>
            </a:pPr>
            <a:r>
              <a:rPr lang="en-US" sz="2000" dirty="0">
                <a:solidFill>
                  <a:srgbClr val="008CA8"/>
                </a:solidFill>
                <a:ea typeface="ＭＳ Ｐゴシック" pitchFamily="24" charset="-128"/>
                <a:cs typeface="ＭＳ Ｐゴシック" pitchFamily="24" charset="-128"/>
              </a:rPr>
              <a:t>After synthesis</a:t>
            </a:r>
          </a:p>
          <a:p>
            <a:pPr marL="800100" lvl="1" indent="-342900">
              <a:spcBef>
                <a:spcPct val="20000"/>
              </a:spcBef>
              <a:buFont typeface="Arial" charset="0"/>
              <a:buChar char="•"/>
            </a:pPr>
            <a:r>
              <a:rPr lang="en-US" sz="1400" dirty="0">
                <a:ea typeface="ＭＳ Ｐゴシック" pitchFamily="24" charset="-128"/>
              </a:rPr>
              <a:t>Test bench</a:t>
            </a:r>
          </a:p>
          <a:p>
            <a:pPr marL="800100" lvl="1" indent="-342900">
              <a:spcBef>
                <a:spcPct val="20000"/>
              </a:spcBef>
              <a:buFont typeface="Arial" charset="0"/>
              <a:buChar char="•"/>
            </a:pPr>
            <a:r>
              <a:rPr lang="en-US" sz="1400" dirty="0">
                <a:ea typeface="ＭＳ Ｐゴシック" pitchFamily="24" charset="-128"/>
              </a:rPr>
              <a:t>Wrapper created by Vitis HLS</a:t>
            </a:r>
          </a:p>
          <a:p>
            <a:pPr marL="800100" lvl="1" indent="-342900">
              <a:spcBef>
                <a:spcPct val="20000"/>
              </a:spcBef>
              <a:buFont typeface="Arial" charset="0"/>
              <a:buChar char="•"/>
            </a:pPr>
            <a:r>
              <a:rPr lang="en-US" sz="1400" dirty="0">
                <a:ea typeface="ＭＳ Ｐゴシック" pitchFamily="24" charset="-128"/>
              </a:rPr>
              <a:t>Adapters created by Vitis HLS</a:t>
            </a:r>
          </a:p>
          <a:p>
            <a:pPr marL="800100" lvl="1" indent="-342900">
              <a:spcBef>
                <a:spcPct val="20000"/>
              </a:spcBef>
              <a:buFont typeface="Arial" charset="0"/>
              <a:buChar char="•"/>
            </a:pPr>
            <a:r>
              <a:rPr lang="en-US" sz="1400" dirty="0">
                <a:ea typeface="ＭＳ Ｐゴシック" pitchFamily="24" charset="-128"/>
              </a:rPr>
              <a:t>RTL output from Vitis HLS</a:t>
            </a:r>
          </a:p>
          <a:p>
            <a:pPr marL="1257300" lvl="2" indent="-342900">
              <a:spcBef>
                <a:spcPct val="20000"/>
              </a:spcBef>
              <a:buFont typeface="Arial" charset="0"/>
              <a:buChar char="•"/>
            </a:pPr>
            <a:r>
              <a:rPr lang="en-US" sz="1400" dirty="0">
                <a:ea typeface="ＭＳ Ｐゴシック" pitchFamily="24" charset="-128"/>
              </a:rPr>
              <a:t>Verilog or VHDL</a:t>
            </a:r>
          </a:p>
          <a:p>
            <a:pPr marL="1257300" lvl="2" indent="-342900">
              <a:spcBef>
                <a:spcPct val="20000"/>
              </a:spcBef>
              <a:buFont typeface="Arial" charset="0"/>
              <a:buChar char="•"/>
            </a:pPr>
            <a:endParaRPr lang="en-US" sz="1400" dirty="0">
              <a:ea typeface="ＭＳ Ｐゴシック" pitchFamily="24" charset="-128"/>
            </a:endParaRPr>
          </a:p>
        </p:txBody>
      </p:sp>
      <p:sp>
        <p:nvSpPr>
          <p:cNvPr id="36" name="TextBox 35"/>
          <p:cNvSpPr txBox="1"/>
          <p:nvPr/>
        </p:nvSpPr>
        <p:spPr>
          <a:xfrm>
            <a:off x="7017480" y="6125962"/>
            <a:ext cx="3993080" cy="276999"/>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200" b="1" dirty="0"/>
              <a:t>There is no HDL test bench created</a:t>
            </a:r>
          </a:p>
        </p:txBody>
      </p:sp>
      <p:sp>
        <p:nvSpPr>
          <p:cNvPr id="37"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38</a:t>
            </a:fld>
            <a:endParaRPr lang="en-US" sz="1000" dirty="0">
              <a:solidFill>
                <a:schemeClr val="bg1"/>
              </a:solidFill>
              <a:latin typeface="Arial" charset="0"/>
              <a:ea typeface="ＭＳ Ｐゴシック" pitchFamily="34" charset="-128"/>
              <a:cs typeface="Arial" charset="0"/>
            </a:endParaRPr>
          </a:p>
        </p:txBody>
      </p:sp>
      <p:sp>
        <p:nvSpPr>
          <p:cNvPr id="32" name="Rectangle 31">
            <a:extLst>
              <a:ext uri="{FF2B5EF4-FFF2-40B4-BE49-F238E27FC236}">
                <a16:creationId xmlns:a16="http://schemas.microsoft.com/office/drawing/2014/main" id="{D3634CAA-AFDC-4A70-9B99-2EA7050BEBB9}"/>
              </a:ext>
            </a:extLst>
          </p:cNvPr>
          <p:cNvSpPr/>
          <p:nvPr/>
        </p:nvSpPr>
        <p:spPr>
          <a:xfrm>
            <a:off x="6505549" y="2746015"/>
            <a:ext cx="4863367" cy="1613010"/>
          </a:xfrm>
          <a:prstGeom prst="rect">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42" name="Rectangle 41">
            <a:extLst>
              <a:ext uri="{FF2B5EF4-FFF2-40B4-BE49-F238E27FC236}">
                <a16:creationId xmlns:a16="http://schemas.microsoft.com/office/drawing/2014/main" id="{6F22E0F8-6D05-4BA0-9431-5419F3714A4E}"/>
              </a:ext>
            </a:extLst>
          </p:cNvPr>
          <p:cNvSpPr/>
          <p:nvPr/>
        </p:nvSpPr>
        <p:spPr>
          <a:xfrm>
            <a:off x="7427029" y="3014852"/>
            <a:ext cx="3327567" cy="1267365"/>
          </a:xfrm>
          <a:prstGeom prst="rect">
            <a:avLst/>
          </a:prstGeom>
          <a:gradFill rotWithShape="1">
            <a:gsLst>
              <a:gs pos="0">
                <a:srgbClr val="8B8D09">
                  <a:tint val="50000"/>
                  <a:satMod val="300000"/>
                </a:srgbClr>
              </a:gs>
              <a:gs pos="35000">
                <a:srgbClr val="8B8D09">
                  <a:tint val="37000"/>
                  <a:satMod val="300000"/>
                </a:srgbClr>
              </a:gs>
              <a:gs pos="100000">
                <a:srgbClr val="8B8D09">
                  <a:tint val="15000"/>
                  <a:satMod val="350000"/>
                </a:srgbClr>
              </a:gs>
            </a:gsLst>
            <a:lin ang="16200000" scaled="1"/>
          </a:gradFill>
          <a:ln w="9525" cap="flat" cmpd="sng" algn="ctr">
            <a:solidFill>
              <a:srgbClr val="8B8D09">
                <a:shade val="95000"/>
                <a:satMod val="105000"/>
              </a:srgbClr>
            </a:solidFill>
            <a:prstDash val="solid"/>
          </a:ln>
          <a:effectLst>
            <a:outerShdw blurRad="40000" dist="20000" dir="5400000" rotWithShape="0">
              <a:srgbClr val="000000">
                <a:alpha val="38000"/>
              </a:srgbClr>
            </a:outerShdw>
          </a:effectLst>
        </p:spPr>
        <p:txBody>
          <a:bodyPr rtlCol="0" anchor="ctr"/>
          <a:lstStyle/>
          <a:p>
            <a:pPr algn="ctr" defTabSz="914400" fontAlgn="base">
              <a:spcBef>
                <a:spcPct val="0"/>
              </a:spcBef>
              <a:spcAft>
                <a:spcPct val="0"/>
              </a:spcAft>
              <a:defRPr/>
            </a:pPr>
            <a:endParaRPr lang="en-US" sz="1400" kern="0">
              <a:solidFill>
                <a:srgbClr val="000000"/>
              </a:solidFill>
              <a:latin typeface="Arial"/>
            </a:endParaRPr>
          </a:p>
        </p:txBody>
      </p:sp>
      <p:sp>
        <p:nvSpPr>
          <p:cNvPr id="43" name="Rectangle 42">
            <a:extLst>
              <a:ext uri="{FF2B5EF4-FFF2-40B4-BE49-F238E27FC236}">
                <a16:creationId xmlns:a16="http://schemas.microsoft.com/office/drawing/2014/main" id="{F4EB483C-32DC-4D17-94D5-9135A0E5B6E7}"/>
              </a:ext>
            </a:extLst>
          </p:cNvPr>
          <p:cNvSpPr/>
          <p:nvPr/>
        </p:nvSpPr>
        <p:spPr>
          <a:xfrm>
            <a:off x="976669" y="2746017"/>
            <a:ext cx="3122793" cy="1497795"/>
          </a:xfrm>
          <a:prstGeom prst="rect">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44" name="TextBox 43">
            <a:extLst>
              <a:ext uri="{FF2B5EF4-FFF2-40B4-BE49-F238E27FC236}">
                <a16:creationId xmlns:a16="http://schemas.microsoft.com/office/drawing/2014/main" id="{E6BBB1A1-2453-46F5-A6D5-67DE2B6C445F}"/>
              </a:ext>
            </a:extLst>
          </p:cNvPr>
          <p:cNvSpPr txBox="1"/>
          <p:nvPr/>
        </p:nvSpPr>
        <p:spPr>
          <a:xfrm>
            <a:off x="1096871" y="2746017"/>
            <a:ext cx="1029448" cy="307777"/>
          </a:xfrm>
          <a:prstGeom prst="rect">
            <a:avLst/>
          </a:prstGeom>
          <a:noFill/>
        </p:spPr>
        <p:txBody>
          <a:bodyPr wrap="none" rtlCol="0">
            <a:spAutoFit/>
          </a:bodyPr>
          <a:lstStyle/>
          <a:p>
            <a:pPr algn="ctr" defTabSz="914400" fontAlgn="base">
              <a:spcBef>
                <a:spcPct val="0"/>
              </a:spcBef>
              <a:spcAft>
                <a:spcPct val="0"/>
              </a:spcAft>
              <a:defRPr/>
            </a:pPr>
            <a:r>
              <a:rPr lang="en-US" sz="1400" kern="0" dirty="0" err="1">
                <a:solidFill>
                  <a:srgbClr val="000000"/>
                </a:solidFill>
              </a:rPr>
              <a:t>main.c</a:t>
            </a:r>
            <a:r>
              <a:rPr lang="en-US" sz="1400" kern="0" dirty="0">
                <a:solidFill>
                  <a:srgbClr val="000000"/>
                </a:solidFill>
              </a:rPr>
              <a:t>(pp)</a:t>
            </a:r>
          </a:p>
        </p:txBody>
      </p:sp>
      <p:sp>
        <p:nvSpPr>
          <p:cNvPr id="45" name="Rectangle 44">
            <a:extLst>
              <a:ext uri="{FF2B5EF4-FFF2-40B4-BE49-F238E27FC236}">
                <a16:creationId xmlns:a16="http://schemas.microsoft.com/office/drawing/2014/main" id="{44BF3BFA-E0C6-4288-9895-0050A17D68F3}"/>
              </a:ext>
            </a:extLst>
          </p:cNvPr>
          <p:cNvSpPr/>
          <p:nvPr/>
        </p:nvSpPr>
        <p:spPr>
          <a:xfrm>
            <a:off x="1335021" y="3283687"/>
            <a:ext cx="2252507" cy="652885"/>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40000" dist="20000" dir="5400000" rotWithShape="0">
              <a:srgbClr val="000000">
                <a:alpha val="38000"/>
              </a:srgbClr>
            </a:outerShdw>
          </a:effectLst>
        </p:spPr>
        <p:txBody>
          <a:bodyPr rtlCol="0" anchor="ctr"/>
          <a:lstStyle/>
          <a:p>
            <a:pPr algn="ctr" defTabSz="914400" fontAlgn="base">
              <a:spcBef>
                <a:spcPct val="0"/>
              </a:spcBef>
              <a:spcAft>
                <a:spcPct val="0"/>
              </a:spcAft>
              <a:defRPr/>
            </a:pPr>
            <a:endParaRPr lang="en-US" sz="1400" kern="0">
              <a:solidFill>
                <a:srgbClr val="000000"/>
              </a:solidFill>
              <a:latin typeface="Arial"/>
            </a:endParaRPr>
          </a:p>
        </p:txBody>
      </p:sp>
      <p:sp>
        <p:nvSpPr>
          <p:cNvPr id="46" name="TextBox 45">
            <a:extLst>
              <a:ext uri="{FF2B5EF4-FFF2-40B4-BE49-F238E27FC236}">
                <a16:creationId xmlns:a16="http://schemas.microsoft.com/office/drawing/2014/main" id="{E14345B3-38B2-4119-872B-CCE4EADAFDA7}"/>
              </a:ext>
            </a:extLst>
          </p:cNvPr>
          <p:cNvSpPr txBox="1"/>
          <p:nvPr/>
        </p:nvSpPr>
        <p:spPr>
          <a:xfrm>
            <a:off x="1892745" y="3245282"/>
            <a:ext cx="889987" cy="307777"/>
          </a:xfrm>
          <a:prstGeom prst="rect">
            <a:avLst/>
          </a:prstGeom>
          <a:noFill/>
        </p:spPr>
        <p:txBody>
          <a:bodyPr wrap="none" rtlCol="0">
            <a:spAutoFit/>
          </a:bodyPr>
          <a:lstStyle/>
          <a:p>
            <a:pPr algn="ctr" defTabSz="914400" fontAlgn="base">
              <a:spcBef>
                <a:spcPct val="0"/>
              </a:spcBef>
              <a:spcAft>
                <a:spcPct val="0"/>
              </a:spcAft>
              <a:defRPr/>
            </a:pPr>
            <a:r>
              <a:rPr lang="en-US" sz="1400" kern="0" dirty="0" err="1">
                <a:solidFill>
                  <a:srgbClr val="000000"/>
                </a:solidFill>
              </a:rPr>
              <a:t>dut.c</a:t>
            </a:r>
            <a:r>
              <a:rPr lang="en-US" sz="1400" kern="0" dirty="0">
                <a:solidFill>
                  <a:srgbClr val="000000"/>
                </a:solidFill>
              </a:rPr>
              <a:t>(pp)</a:t>
            </a:r>
          </a:p>
        </p:txBody>
      </p:sp>
      <p:sp>
        <p:nvSpPr>
          <p:cNvPr id="47" name="Right Arrow 13">
            <a:extLst>
              <a:ext uri="{FF2B5EF4-FFF2-40B4-BE49-F238E27FC236}">
                <a16:creationId xmlns:a16="http://schemas.microsoft.com/office/drawing/2014/main" id="{353F5FEA-A48F-4A69-99E0-641C9EB32D40}"/>
              </a:ext>
            </a:extLst>
          </p:cNvPr>
          <p:cNvSpPr/>
          <p:nvPr/>
        </p:nvSpPr>
        <p:spPr>
          <a:xfrm>
            <a:off x="1181442" y="3398900"/>
            <a:ext cx="511933" cy="307240"/>
          </a:xfrm>
          <a:prstGeom prst="rightArrow">
            <a:avLst/>
          </a:prstGeom>
          <a:gradFill rotWithShape="1">
            <a:gsLst>
              <a:gs pos="0">
                <a:srgbClr val="6D7076">
                  <a:shade val="51000"/>
                  <a:satMod val="130000"/>
                </a:srgbClr>
              </a:gs>
              <a:gs pos="80000">
                <a:srgbClr val="6D7076">
                  <a:shade val="93000"/>
                  <a:satMod val="130000"/>
                </a:srgbClr>
              </a:gs>
              <a:gs pos="100000">
                <a:srgbClr val="6D7076">
                  <a:shade val="94000"/>
                  <a:satMod val="135000"/>
                </a:srgbClr>
              </a:gs>
            </a:gsLst>
            <a:lin ang="16200000" scaled="0"/>
          </a:gradFill>
          <a:ln w="9525" cap="flat" cmpd="sng" algn="ctr">
            <a:solidFill>
              <a:srgbClr val="6D7076">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48" name="Right Arrow 14">
            <a:extLst>
              <a:ext uri="{FF2B5EF4-FFF2-40B4-BE49-F238E27FC236}">
                <a16:creationId xmlns:a16="http://schemas.microsoft.com/office/drawing/2014/main" id="{4D14667A-0AFF-4AC0-8ADB-C8233A7D8DCC}"/>
              </a:ext>
            </a:extLst>
          </p:cNvPr>
          <p:cNvSpPr/>
          <p:nvPr/>
        </p:nvSpPr>
        <p:spPr>
          <a:xfrm>
            <a:off x="3382755" y="3437305"/>
            <a:ext cx="511933" cy="307240"/>
          </a:xfrm>
          <a:prstGeom prst="rightArrow">
            <a:avLst/>
          </a:prstGeom>
          <a:gradFill rotWithShape="1">
            <a:gsLst>
              <a:gs pos="0">
                <a:srgbClr val="6D7076">
                  <a:shade val="51000"/>
                  <a:satMod val="130000"/>
                </a:srgbClr>
              </a:gs>
              <a:gs pos="80000">
                <a:srgbClr val="6D7076">
                  <a:shade val="93000"/>
                  <a:satMod val="130000"/>
                </a:srgbClr>
              </a:gs>
              <a:gs pos="100000">
                <a:srgbClr val="6D7076">
                  <a:shade val="94000"/>
                  <a:satMod val="135000"/>
                </a:srgbClr>
              </a:gs>
            </a:gsLst>
            <a:lin ang="16200000" scaled="0"/>
          </a:gradFill>
          <a:ln w="9525" cap="flat" cmpd="sng" algn="ctr">
            <a:solidFill>
              <a:srgbClr val="6D7076">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49" name="TextBox 48">
            <a:extLst>
              <a:ext uri="{FF2B5EF4-FFF2-40B4-BE49-F238E27FC236}">
                <a16:creationId xmlns:a16="http://schemas.microsoft.com/office/drawing/2014/main" id="{2E5B3C3F-CE46-4522-9E89-C05A3DD87309}"/>
              </a:ext>
            </a:extLst>
          </p:cNvPr>
          <p:cNvSpPr txBox="1"/>
          <p:nvPr/>
        </p:nvSpPr>
        <p:spPr>
          <a:xfrm>
            <a:off x="6779331" y="2746017"/>
            <a:ext cx="1029448" cy="307777"/>
          </a:xfrm>
          <a:prstGeom prst="rect">
            <a:avLst/>
          </a:prstGeom>
          <a:noFill/>
        </p:spPr>
        <p:txBody>
          <a:bodyPr wrap="none" rtlCol="0">
            <a:spAutoFit/>
          </a:bodyPr>
          <a:lstStyle/>
          <a:p>
            <a:pPr algn="ctr" defTabSz="914400" fontAlgn="base">
              <a:spcBef>
                <a:spcPct val="0"/>
              </a:spcBef>
              <a:spcAft>
                <a:spcPct val="0"/>
              </a:spcAft>
              <a:defRPr/>
            </a:pPr>
            <a:r>
              <a:rPr lang="en-US" sz="1400" kern="0" dirty="0" err="1">
                <a:solidFill>
                  <a:srgbClr val="000000"/>
                </a:solidFill>
              </a:rPr>
              <a:t>main.c</a:t>
            </a:r>
            <a:r>
              <a:rPr lang="en-US" sz="1400" kern="0" dirty="0">
                <a:solidFill>
                  <a:srgbClr val="000000"/>
                </a:solidFill>
              </a:rPr>
              <a:t>(pp)</a:t>
            </a:r>
          </a:p>
        </p:txBody>
      </p:sp>
      <p:sp>
        <p:nvSpPr>
          <p:cNvPr id="50" name="Rectangle 49">
            <a:extLst>
              <a:ext uri="{FF2B5EF4-FFF2-40B4-BE49-F238E27FC236}">
                <a16:creationId xmlns:a16="http://schemas.microsoft.com/office/drawing/2014/main" id="{2654C5BE-9AD6-4CCE-912A-8DB35A213624}"/>
              </a:ext>
            </a:extLst>
          </p:cNvPr>
          <p:cNvSpPr/>
          <p:nvPr/>
        </p:nvSpPr>
        <p:spPr>
          <a:xfrm>
            <a:off x="8655666" y="3322092"/>
            <a:ext cx="1075060" cy="652885"/>
          </a:xfrm>
          <a:prstGeom prst="rect">
            <a:avLst/>
          </a:prstGeom>
          <a:gradFill rotWithShape="1">
            <a:gsLst>
              <a:gs pos="0">
                <a:srgbClr val="3F3F3F">
                  <a:tint val="50000"/>
                  <a:satMod val="300000"/>
                </a:srgbClr>
              </a:gs>
              <a:gs pos="35000">
                <a:srgbClr val="3F3F3F">
                  <a:tint val="37000"/>
                  <a:satMod val="300000"/>
                </a:srgbClr>
              </a:gs>
              <a:gs pos="100000">
                <a:srgbClr val="3F3F3F">
                  <a:tint val="15000"/>
                  <a:satMod val="350000"/>
                </a:srgbClr>
              </a:gs>
            </a:gsLst>
            <a:lin ang="16200000" scaled="1"/>
          </a:gradFill>
          <a:ln w="9525" cap="flat" cmpd="sng" algn="ctr">
            <a:solidFill>
              <a:srgbClr val="3F3F3F">
                <a:shade val="95000"/>
                <a:satMod val="105000"/>
              </a:srgbClr>
            </a:solidFill>
            <a:prstDash val="solid"/>
          </a:ln>
          <a:effectLst>
            <a:outerShdw blurRad="40000" dist="20000" dir="5400000" rotWithShape="0">
              <a:srgbClr val="000000">
                <a:alpha val="38000"/>
              </a:srgbClr>
            </a:outerShdw>
          </a:effectLst>
        </p:spPr>
        <p:txBody>
          <a:bodyPr rtlCol="0" anchor="ctr"/>
          <a:lstStyle/>
          <a:p>
            <a:pPr algn="ctr" defTabSz="914400" fontAlgn="base">
              <a:spcBef>
                <a:spcPct val="0"/>
              </a:spcBef>
              <a:spcAft>
                <a:spcPct val="0"/>
              </a:spcAft>
              <a:defRPr/>
            </a:pPr>
            <a:endParaRPr lang="en-US" sz="1400" kern="0">
              <a:solidFill>
                <a:srgbClr val="000000"/>
              </a:solidFill>
              <a:latin typeface="Arial"/>
            </a:endParaRPr>
          </a:p>
        </p:txBody>
      </p:sp>
      <p:sp>
        <p:nvSpPr>
          <p:cNvPr id="51" name="TextBox 50">
            <a:extLst>
              <a:ext uri="{FF2B5EF4-FFF2-40B4-BE49-F238E27FC236}">
                <a16:creationId xmlns:a16="http://schemas.microsoft.com/office/drawing/2014/main" id="{73166260-CAB4-47AC-84E4-1D1D4EA4CC01}"/>
              </a:ext>
            </a:extLst>
          </p:cNvPr>
          <p:cNvSpPr txBox="1"/>
          <p:nvPr/>
        </p:nvSpPr>
        <p:spPr>
          <a:xfrm>
            <a:off x="8919811" y="3437306"/>
            <a:ext cx="519629" cy="307777"/>
          </a:xfrm>
          <a:prstGeom prst="rect">
            <a:avLst/>
          </a:prstGeom>
          <a:noFill/>
        </p:spPr>
        <p:txBody>
          <a:bodyPr wrap="none" rtlCol="0">
            <a:spAutoFit/>
          </a:bodyPr>
          <a:lstStyle/>
          <a:p>
            <a:pPr algn="ctr" defTabSz="914400" fontAlgn="base">
              <a:spcBef>
                <a:spcPct val="0"/>
              </a:spcBef>
              <a:spcAft>
                <a:spcPct val="0"/>
              </a:spcAft>
              <a:defRPr/>
            </a:pPr>
            <a:r>
              <a:rPr lang="en-US" sz="1400" kern="0" dirty="0">
                <a:solidFill>
                  <a:srgbClr val="000000"/>
                </a:solidFill>
              </a:rPr>
              <a:t>RTL</a:t>
            </a:r>
          </a:p>
        </p:txBody>
      </p:sp>
      <p:sp>
        <p:nvSpPr>
          <p:cNvPr id="52" name="Right Arrow 19">
            <a:extLst>
              <a:ext uri="{FF2B5EF4-FFF2-40B4-BE49-F238E27FC236}">
                <a16:creationId xmlns:a16="http://schemas.microsoft.com/office/drawing/2014/main" id="{02214E92-6E53-4327-BEAC-B91F561B2D7E}"/>
              </a:ext>
            </a:extLst>
          </p:cNvPr>
          <p:cNvSpPr/>
          <p:nvPr/>
        </p:nvSpPr>
        <p:spPr>
          <a:xfrm>
            <a:off x="7324642" y="3437305"/>
            <a:ext cx="511933" cy="307240"/>
          </a:xfrm>
          <a:prstGeom prst="rightArrow">
            <a:avLst/>
          </a:prstGeom>
          <a:gradFill rotWithShape="1">
            <a:gsLst>
              <a:gs pos="0">
                <a:srgbClr val="6D7076">
                  <a:shade val="51000"/>
                  <a:satMod val="130000"/>
                </a:srgbClr>
              </a:gs>
              <a:gs pos="80000">
                <a:srgbClr val="6D7076">
                  <a:shade val="93000"/>
                  <a:satMod val="130000"/>
                </a:srgbClr>
              </a:gs>
              <a:gs pos="100000">
                <a:srgbClr val="6D7076">
                  <a:shade val="94000"/>
                  <a:satMod val="135000"/>
                </a:srgbClr>
              </a:gs>
            </a:gsLst>
            <a:lin ang="16200000" scaled="0"/>
          </a:gradFill>
          <a:ln w="9525" cap="flat" cmpd="sng" algn="ctr">
            <a:solidFill>
              <a:srgbClr val="6D7076">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53" name="Right Arrow 20">
            <a:extLst>
              <a:ext uri="{FF2B5EF4-FFF2-40B4-BE49-F238E27FC236}">
                <a16:creationId xmlns:a16="http://schemas.microsoft.com/office/drawing/2014/main" id="{A92204BA-53A6-4413-92E8-1AF83B4FCFD8}"/>
              </a:ext>
            </a:extLst>
          </p:cNvPr>
          <p:cNvSpPr/>
          <p:nvPr/>
        </p:nvSpPr>
        <p:spPr>
          <a:xfrm>
            <a:off x="10447435" y="3475710"/>
            <a:ext cx="511933" cy="307240"/>
          </a:xfrm>
          <a:prstGeom prst="rightArrow">
            <a:avLst/>
          </a:prstGeom>
          <a:gradFill rotWithShape="1">
            <a:gsLst>
              <a:gs pos="0">
                <a:srgbClr val="6D7076">
                  <a:shade val="51000"/>
                  <a:satMod val="130000"/>
                </a:srgbClr>
              </a:gs>
              <a:gs pos="80000">
                <a:srgbClr val="6D7076">
                  <a:shade val="93000"/>
                  <a:satMod val="130000"/>
                </a:srgbClr>
              </a:gs>
              <a:gs pos="100000">
                <a:srgbClr val="6D7076">
                  <a:shade val="94000"/>
                  <a:satMod val="135000"/>
                </a:srgbClr>
              </a:gs>
            </a:gsLst>
            <a:lin ang="16200000" scaled="0"/>
          </a:gradFill>
          <a:ln w="9525" cap="flat" cmpd="sng" algn="ctr">
            <a:solidFill>
              <a:srgbClr val="6D7076">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sp>
        <p:nvSpPr>
          <p:cNvPr id="54" name="Rounded Rectangle 21">
            <a:extLst>
              <a:ext uri="{FF2B5EF4-FFF2-40B4-BE49-F238E27FC236}">
                <a16:creationId xmlns:a16="http://schemas.microsoft.com/office/drawing/2014/main" id="{633FBAED-ADAF-4D94-BAB7-82859C013E0F}"/>
              </a:ext>
            </a:extLst>
          </p:cNvPr>
          <p:cNvSpPr/>
          <p:nvPr/>
        </p:nvSpPr>
        <p:spPr>
          <a:xfrm>
            <a:off x="7836574" y="3091661"/>
            <a:ext cx="307160" cy="1152149"/>
          </a:xfrm>
          <a:prstGeom prst="roundRect">
            <a:avLst/>
          </a:prstGeom>
          <a:gradFill rotWithShape="1">
            <a:gsLst>
              <a:gs pos="0">
                <a:srgbClr val="8B8D09">
                  <a:shade val="51000"/>
                  <a:satMod val="130000"/>
                </a:srgbClr>
              </a:gs>
              <a:gs pos="80000">
                <a:srgbClr val="8B8D09">
                  <a:shade val="93000"/>
                  <a:satMod val="130000"/>
                </a:srgbClr>
              </a:gs>
              <a:gs pos="100000">
                <a:srgbClr val="8B8D09">
                  <a:shade val="94000"/>
                  <a:satMod val="135000"/>
                </a:srgbClr>
              </a:gs>
            </a:gsLst>
            <a:lin ang="16200000" scaled="0"/>
          </a:gradFill>
          <a:ln w="9525" cap="flat" cmpd="sng" algn="ctr">
            <a:solidFill>
              <a:srgbClr val="8B8D09">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r>
              <a:rPr lang="en-US" sz="1000" b="1" kern="0" dirty="0">
                <a:solidFill>
                  <a:srgbClr val="FFFFFF"/>
                </a:solidFill>
                <a:latin typeface="Arial"/>
              </a:rPr>
              <a:t>Adapter</a:t>
            </a:r>
          </a:p>
        </p:txBody>
      </p:sp>
      <p:sp>
        <p:nvSpPr>
          <p:cNvPr id="55" name="Right Arrow 22">
            <a:extLst>
              <a:ext uri="{FF2B5EF4-FFF2-40B4-BE49-F238E27FC236}">
                <a16:creationId xmlns:a16="http://schemas.microsoft.com/office/drawing/2014/main" id="{1A043E1F-8AF4-42AB-AB3E-CF177FFF12D2}"/>
              </a:ext>
            </a:extLst>
          </p:cNvPr>
          <p:cNvSpPr/>
          <p:nvPr/>
        </p:nvSpPr>
        <p:spPr>
          <a:xfrm>
            <a:off x="8143735" y="3398900"/>
            <a:ext cx="511933" cy="153620"/>
          </a:xfrm>
          <a:prstGeom prst="rightArrow">
            <a:avLst/>
          </a:prstGeom>
          <a:gradFill rotWithShape="1">
            <a:gsLst>
              <a:gs pos="0">
                <a:srgbClr val="B20838">
                  <a:shade val="51000"/>
                  <a:satMod val="130000"/>
                </a:srgbClr>
              </a:gs>
              <a:gs pos="80000">
                <a:srgbClr val="B20838">
                  <a:shade val="93000"/>
                  <a:satMod val="130000"/>
                </a:srgbClr>
              </a:gs>
              <a:gs pos="100000">
                <a:srgbClr val="B20838">
                  <a:shade val="94000"/>
                  <a:satMod val="135000"/>
                </a:srgbClr>
              </a:gs>
            </a:gsLst>
            <a:lin ang="16200000" scaled="0"/>
          </a:gradFill>
          <a:ln w="9525" cap="flat" cmpd="sng" algn="ctr">
            <a:solidFill>
              <a:srgbClr val="8B8D09"/>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cxnSp>
        <p:nvCxnSpPr>
          <p:cNvPr id="56" name="Straight Arrow Connector 55">
            <a:extLst>
              <a:ext uri="{FF2B5EF4-FFF2-40B4-BE49-F238E27FC236}">
                <a16:creationId xmlns:a16="http://schemas.microsoft.com/office/drawing/2014/main" id="{3045C3D9-9806-45DB-9AC5-C5E9DCE82D7B}"/>
              </a:ext>
            </a:extLst>
          </p:cNvPr>
          <p:cNvCxnSpPr/>
          <p:nvPr/>
        </p:nvCxnSpPr>
        <p:spPr>
          <a:xfrm>
            <a:off x="8092540" y="3782950"/>
            <a:ext cx="614320" cy="1588"/>
          </a:xfrm>
          <a:prstGeom prst="straightConnector1">
            <a:avLst/>
          </a:prstGeom>
          <a:noFill/>
          <a:ln w="25400" cap="flat" cmpd="sng" algn="ctr">
            <a:solidFill>
              <a:srgbClr val="8B8D09"/>
            </a:solidFill>
            <a:prstDash val="solid"/>
            <a:headEnd type="none" w="med" len="med"/>
            <a:tailEnd type="triangle" w="med" len="med"/>
          </a:ln>
          <a:effectLst>
            <a:outerShdw blurRad="40000" dist="20000" dir="5400000" rotWithShape="0">
              <a:srgbClr val="000000">
                <a:alpha val="38000"/>
              </a:srgbClr>
            </a:outerShdw>
          </a:effectLst>
        </p:spPr>
      </p:cxnSp>
      <p:cxnSp>
        <p:nvCxnSpPr>
          <p:cNvPr id="57" name="Straight Arrow Connector 56">
            <a:extLst>
              <a:ext uri="{FF2B5EF4-FFF2-40B4-BE49-F238E27FC236}">
                <a16:creationId xmlns:a16="http://schemas.microsoft.com/office/drawing/2014/main" id="{9B1CC15E-DAC1-49FF-BCD2-E78A103D1E57}"/>
              </a:ext>
            </a:extLst>
          </p:cNvPr>
          <p:cNvCxnSpPr/>
          <p:nvPr/>
        </p:nvCxnSpPr>
        <p:spPr>
          <a:xfrm>
            <a:off x="8092540" y="3666147"/>
            <a:ext cx="614320" cy="1588"/>
          </a:xfrm>
          <a:prstGeom prst="straightConnector1">
            <a:avLst/>
          </a:prstGeom>
          <a:noFill/>
          <a:ln w="25400" cap="flat" cmpd="sng" algn="ctr">
            <a:solidFill>
              <a:srgbClr val="8B8D09"/>
            </a:solidFill>
            <a:prstDash val="solid"/>
            <a:headEnd type="none" w="med" len="med"/>
            <a:tailEnd type="triangle" w="med" len="med"/>
          </a:ln>
          <a:effectLst>
            <a:outerShdw blurRad="40000" dist="20000" dir="5400000" rotWithShape="0">
              <a:srgbClr val="000000">
                <a:alpha val="38000"/>
              </a:srgbClr>
            </a:outerShdw>
          </a:effectLst>
        </p:spPr>
      </p:cxnSp>
      <p:sp>
        <p:nvSpPr>
          <p:cNvPr id="58" name="Rounded Rectangle 29">
            <a:extLst>
              <a:ext uri="{FF2B5EF4-FFF2-40B4-BE49-F238E27FC236}">
                <a16:creationId xmlns:a16="http://schemas.microsoft.com/office/drawing/2014/main" id="{FF47385B-0CD5-4EA6-AFBA-3B2E7B62B815}"/>
              </a:ext>
            </a:extLst>
          </p:cNvPr>
          <p:cNvSpPr/>
          <p:nvPr/>
        </p:nvSpPr>
        <p:spPr>
          <a:xfrm>
            <a:off x="10191467" y="3091662"/>
            <a:ext cx="307160" cy="1152149"/>
          </a:xfrm>
          <a:prstGeom prst="roundRect">
            <a:avLst/>
          </a:prstGeom>
          <a:gradFill rotWithShape="1">
            <a:gsLst>
              <a:gs pos="0">
                <a:srgbClr val="8B8D09">
                  <a:shade val="51000"/>
                  <a:satMod val="130000"/>
                </a:srgbClr>
              </a:gs>
              <a:gs pos="80000">
                <a:srgbClr val="8B8D09">
                  <a:shade val="93000"/>
                  <a:satMod val="130000"/>
                </a:srgbClr>
              </a:gs>
              <a:gs pos="100000">
                <a:srgbClr val="8B8D09">
                  <a:shade val="94000"/>
                  <a:satMod val="135000"/>
                </a:srgbClr>
              </a:gs>
            </a:gsLst>
            <a:lin ang="16200000" scaled="0"/>
          </a:gradFill>
          <a:ln w="9525" cap="flat" cmpd="sng" algn="ctr">
            <a:solidFill>
              <a:srgbClr val="8B8D09">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r>
              <a:rPr lang="en-US" sz="1000" b="1" kern="0" dirty="0">
                <a:solidFill>
                  <a:srgbClr val="FFFFFF"/>
                </a:solidFill>
                <a:latin typeface="Arial"/>
              </a:rPr>
              <a:t>Adapter</a:t>
            </a:r>
          </a:p>
        </p:txBody>
      </p:sp>
      <p:sp>
        <p:nvSpPr>
          <p:cNvPr id="59" name="Right Arrow 26">
            <a:extLst>
              <a:ext uri="{FF2B5EF4-FFF2-40B4-BE49-F238E27FC236}">
                <a16:creationId xmlns:a16="http://schemas.microsoft.com/office/drawing/2014/main" id="{519EB06B-39E3-4B49-AD27-50BD9B357788}"/>
              </a:ext>
            </a:extLst>
          </p:cNvPr>
          <p:cNvSpPr/>
          <p:nvPr/>
        </p:nvSpPr>
        <p:spPr>
          <a:xfrm>
            <a:off x="9730728" y="3437305"/>
            <a:ext cx="511933" cy="153620"/>
          </a:xfrm>
          <a:prstGeom prst="rightArrow">
            <a:avLst/>
          </a:prstGeom>
          <a:gradFill rotWithShape="1">
            <a:gsLst>
              <a:gs pos="0">
                <a:srgbClr val="B20838">
                  <a:shade val="51000"/>
                  <a:satMod val="130000"/>
                </a:srgbClr>
              </a:gs>
              <a:gs pos="80000">
                <a:srgbClr val="B20838">
                  <a:shade val="93000"/>
                  <a:satMod val="130000"/>
                </a:srgbClr>
              </a:gs>
              <a:gs pos="100000">
                <a:srgbClr val="B20838">
                  <a:shade val="94000"/>
                  <a:satMod val="135000"/>
                </a:srgbClr>
              </a:gs>
            </a:gsLst>
            <a:lin ang="16200000" scaled="0"/>
          </a:gradFill>
          <a:ln w="9525" cap="flat" cmpd="sng" algn="ctr">
            <a:solidFill>
              <a:srgbClr val="8B8D09"/>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sz="1400" kern="0">
              <a:solidFill>
                <a:srgbClr val="FFFFFF"/>
              </a:solidFill>
              <a:latin typeface="Arial"/>
            </a:endParaRPr>
          </a:p>
        </p:txBody>
      </p:sp>
      <p:cxnSp>
        <p:nvCxnSpPr>
          <p:cNvPr id="60" name="Straight Arrow Connector 59">
            <a:extLst>
              <a:ext uri="{FF2B5EF4-FFF2-40B4-BE49-F238E27FC236}">
                <a16:creationId xmlns:a16="http://schemas.microsoft.com/office/drawing/2014/main" id="{9957706F-2D27-4144-B91E-BD7EA0AC2C84}"/>
              </a:ext>
            </a:extLst>
          </p:cNvPr>
          <p:cNvCxnSpPr/>
          <p:nvPr/>
        </p:nvCxnSpPr>
        <p:spPr>
          <a:xfrm>
            <a:off x="9679535" y="3821355"/>
            <a:ext cx="511933" cy="1588"/>
          </a:xfrm>
          <a:prstGeom prst="straightConnector1">
            <a:avLst/>
          </a:prstGeom>
          <a:noFill/>
          <a:ln w="25400" cap="flat" cmpd="sng" algn="ctr">
            <a:solidFill>
              <a:srgbClr val="8B8D09"/>
            </a:solidFill>
            <a:prstDash val="solid"/>
            <a:headEnd type="none" w="med" len="med"/>
            <a:tailEnd type="triangle" w="med" len="med"/>
          </a:ln>
          <a:effectLst>
            <a:outerShdw blurRad="40000" dist="20000" dir="5400000" rotWithShape="0">
              <a:srgbClr val="000000">
                <a:alpha val="38000"/>
              </a:srgbClr>
            </a:outerShdw>
          </a:effectLst>
        </p:spPr>
      </p:cxnSp>
      <p:cxnSp>
        <p:nvCxnSpPr>
          <p:cNvPr id="61" name="Straight Arrow Connector 60">
            <a:extLst>
              <a:ext uri="{FF2B5EF4-FFF2-40B4-BE49-F238E27FC236}">
                <a16:creationId xmlns:a16="http://schemas.microsoft.com/office/drawing/2014/main" id="{519A34E6-E75D-413D-AF2B-3A0BF9FE7C6F}"/>
              </a:ext>
            </a:extLst>
          </p:cNvPr>
          <p:cNvCxnSpPr/>
          <p:nvPr/>
        </p:nvCxnSpPr>
        <p:spPr>
          <a:xfrm rot="10800000" flipV="1">
            <a:off x="8143736" y="4090190"/>
            <a:ext cx="2098932" cy="1"/>
          </a:xfrm>
          <a:prstGeom prst="straightConnector1">
            <a:avLst/>
          </a:prstGeom>
          <a:noFill/>
          <a:ln w="25400" cap="flat" cmpd="sng" algn="ctr">
            <a:solidFill>
              <a:srgbClr val="8B8D09"/>
            </a:solidFill>
            <a:prstDash val="solid"/>
            <a:headEnd type="none" w="med" len="med"/>
            <a:tailEnd type="triangle" w="med" len="med"/>
          </a:ln>
          <a:effectLst>
            <a:outerShdw blurRad="40000" dist="20000" dir="5400000" rotWithShape="0">
              <a:srgbClr val="000000">
                <a:alpha val="38000"/>
              </a:srgbClr>
            </a:outerShdw>
          </a:effectLst>
        </p:spPr>
      </p:cxnSp>
      <p:sp>
        <p:nvSpPr>
          <p:cNvPr id="62" name="Right Arrow 38">
            <a:extLst>
              <a:ext uri="{FF2B5EF4-FFF2-40B4-BE49-F238E27FC236}">
                <a16:creationId xmlns:a16="http://schemas.microsoft.com/office/drawing/2014/main" id="{7A481972-CB33-4408-818E-1AD737DE8C25}"/>
              </a:ext>
            </a:extLst>
          </p:cNvPr>
          <p:cNvSpPr/>
          <p:nvPr/>
        </p:nvSpPr>
        <p:spPr>
          <a:xfrm>
            <a:off x="4355428" y="3206875"/>
            <a:ext cx="1945347" cy="537670"/>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r>
              <a:rPr lang="en-US" kern="0" dirty="0">
                <a:solidFill>
                  <a:srgbClr val="FFFFFF"/>
                </a:solidFill>
                <a:latin typeface="Arial"/>
              </a:rPr>
              <a:t>Synthesis</a:t>
            </a:r>
          </a:p>
        </p:txBody>
      </p:sp>
      <p:sp>
        <p:nvSpPr>
          <p:cNvPr id="63" name="TextBox 62">
            <a:extLst>
              <a:ext uri="{FF2B5EF4-FFF2-40B4-BE49-F238E27FC236}">
                <a16:creationId xmlns:a16="http://schemas.microsoft.com/office/drawing/2014/main" id="{0F06FAE4-0419-43B4-A2AC-3235CF9F861B}"/>
              </a:ext>
            </a:extLst>
          </p:cNvPr>
          <p:cNvSpPr txBox="1"/>
          <p:nvPr/>
        </p:nvSpPr>
        <p:spPr>
          <a:xfrm>
            <a:off x="8482294" y="2975910"/>
            <a:ext cx="1245790" cy="307777"/>
          </a:xfrm>
          <a:prstGeom prst="rect">
            <a:avLst/>
          </a:prstGeom>
          <a:noFill/>
        </p:spPr>
        <p:txBody>
          <a:bodyPr wrap="none" rtlCol="0">
            <a:spAutoFit/>
          </a:bodyPr>
          <a:lstStyle/>
          <a:p>
            <a:pPr algn="ctr" defTabSz="914400" fontAlgn="base">
              <a:spcBef>
                <a:spcPct val="0"/>
              </a:spcBef>
              <a:spcAft>
                <a:spcPct val="0"/>
              </a:spcAft>
              <a:defRPr/>
            </a:pPr>
            <a:r>
              <a:rPr lang="en-US" sz="1400" kern="0" dirty="0">
                <a:solidFill>
                  <a:srgbClr val="000000"/>
                </a:solidFill>
              </a:rPr>
              <a:t>DUT wrapper</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C/RTL Co-simulation</a:t>
            </a:r>
          </a:p>
        </p:txBody>
      </p:sp>
      <p:sp>
        <p:nvSpPr>
          <p:cNvPr id="2" name="Content Placeholder 1"/>
          <p:cNvSpPr>
            <a:spLocks noGrp="1"/>
          </p:cNvSpPr>
          <p:nvPr>
            <p:ph sz="half" idx="1"/>
          </p:nvPr>
        </p:nvSpPr>
        <p:spPr>
          <a:xfrm>
            <a:off x="623217" y="1199198"/>
            <a:ext cx="5181600" cy="4835843"/>
          </a:xfrm>
        </p:spPr>
        <p:txBody>
          <a:bodyPr/>
          <a:lstStyle/>
          <a:p>
            <a:r>
              <a:rPr lang="en-US" dirty="0"/>
              <a:t>Start Simulation</a:t>
            </a:r>
          </a:p>
          <a:p>
            <a:pPr lvl="1"/>
            <a:r>
              <a:rPr lang="en-US" dirty="0"/>
              <a:t>Opens the dialog box</a:t>
            </a:r>
          </a:p>
          <a:p>
            <a:r>
              <a:rPr lang="en-US" dirty="0"/>
              <a:t>Select the RTL</a:t>
            </a:r>
          </a:p>
          <a:p>
            <a:pPr marL="857250" lvl="1" indent="-457200"/>
            <a:r>
              <a:rPr lang="en-US" dirty="0"/>
              <a:t>Verilog and VHDL require the appropriate simulator</a:t>
            </a:r>
          </a:p>
          <a:p>
            <a:pPr marL="1143000" lvl="2" indent="-228600"/>
            <a:r>
              <a:rPr lang="en-US" dirty="0"/>
              <a:t>Select the desired simulator</a:t>
            </a:r>
            <a:br>
              <a:rPr lang="en-US" dirty="0"/>
            </a:br>
            <a:endParaRPr lang="en-US" dirty="0"/>
          </a:p>
          <a:p>
            <a:r>
              <a:rPr lang="en-US" dirty="0"/>
              <a:t>Options</a:t>
            </a:r>
          </a:p>
          <a:p>
            <a:pPr marL="857250" lvl="1" indent="-457200"/>
            <a:r>
              <a:rPr lang="en-US" dirty="0"/>
              <a:t>Can output trace file (VCD format)</a:t>
            </a:r>
          </a:p>
          <a:p>
            <a:pPr marL="857250" lvl="1" indent="-457200"/>
            <a:r>
              <a:rPr lang="en-US" dirty="0"/>
              <a:t>Optimize the C compilation &amp; specify test bench linker flags</a:t>
            </a:r>
          </a:p>
          <a:p>
            <a:pPr marL="857250" lvl="1" indent="-457200"/>
            <a:r>
              <a:rPr lang="en-US" dirty="0">
                <a:solidFill>
                  <a:prstClr val="black"/>
                </a:solidFill>
              </a:rPr>
              <a:t>The “setup only” option will not execute the simulation</a:t>
            </a:r>
          </a:p>
          <a:p>
            <a:r>
              <a:rPr lang="en-US" dirty="0"/>
              <a:t>OK will run the simulator</a:t>
            </a:r>
          </a:p>
          <a:p>
            <a:pPr marL="857250" lvl="1" indent="-457200"/>
            <a:r>
              <a:rPr lang="en-US" dirty="0">
                <a:solidFill>
                  <a:prstClr val="black"/>
                </a:solidFill>
              </a:rPr>
              <a:t>Output files will be created in a “</a:t>
            </a:r>
            <a:r>
              <a:rPr lang="en-US" dirty="0" err="1">
                <a:solidFill>
                  <a:prstClr val="black"/>
                </a:solidFill>
              </a:rPr>
              <a:t>sim</a:t>
            </a:r>
            <a:r>
              <a:rPr lang="en-US" dirty="0">
                <a:solidFill>
                  <a:prstClr val="black"/>
                </a:solidFill>
              </a:rPr>
              <a:t>” directory</a:t>
            </a:r>
          </a:p>
          <a:p>
            <a:pPr lvl="1"/>
            <a:endParaRPr lang="en-US" dirty="0"/>
          </a:p>
        </p:txBody>
      </p:sp>
      <p:sp>
        <p:nvSpPr>
          <p:cNvPr id="10" name="Slide Number Placeholder 9"/>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39</a:t>
            </a:fld>
            <a:endParaRPr lang="en-US" dirty="0"/>
          </a:p>
        </p:txBody>
      </p:sp>
      <p:pic>
        <p:nvPicPr>
          <p:cNvPr id="7" name="图片 6" descr="图形用户界面, 应用程序&#10;&#10;描述已自动生成">
            <a:extLst>
              <a:ext uri="{FF2B5EF4-FFF2-40B4-BE49-F238E27FC236}">
                <a16:creationId xmlns:a16="http://schemas.microsoft.com/office/drawing/2014/main" id="{24E1BB78-6320-4FC0-A48B-7CD78FDF96C7}"/>
              </a:ext>
            </a:extLst>
          </p:cNvPr>
          <p:cNvPicPr>
            <a:picLocks noChangeAspect="1"/>
          </p:cNvPicPr>
          <p:nvPr/>
        </p:nvPicPr>
        <p:blipFill>
          <a:blip r:embed="rId2"/>
          <a:stretch>
            <a:fillRect/>
          </a:stretch>
        </p:blipFill>
        <p:spPr>
          <a:xfrm>
            <a:off x="8138363" y="1463041"/>
            <a:ext cx="3430420" cy="4572000"/>
          </a:xfrm>
          <a:prstGeom prst="rect">
            <a:avLst/>
          </a:prstGeom>
        </p:spPr>
      </p:pic>
      <p:pic>
        <p:nvPicPr>
          <p:cNvPr id="9" name="图片 8" descr="图形用户界面&#10;&#10;描述已自动生成">
            <a:extLst>
              <a:ext uri="{FF2B5EF4-FFF2-40B4-BE49-F238E27FC236}">
                <a16:creationId xmlns:a16="http://schemas.microsoft.com/office/drawing/2014/main" id="{926C1118-374E-4E78-8A7B-3830AACB9B25}"/>
              </a:ext>
            </a:extLst>
          </p:cNvPr>
          <p:cNvPicPr>
            <a:picLocks noChangeAspect="1"/>
          </p:cNvPicPr>
          <p:nvPr/>
        </p:nvPicPr>
        <p:blipFill>
          <a:blip r:embed="rId3"/>
          <a:stretch>
            <a:fillRect/>
          </a:stretch>
        </p:blipFill>
        <p:spPr>
          <a:xfrm>
            <a:off x="5324475" y="2847975"/>
            <a:ext cx="2580468" cy="1371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Invoke Vitis HLS from the terminal</a:t>
            </a:r>
          </a:p>
        </p:txBody>
      </p:sp>
      <p:sp>
        <p:nvSpPr>
          <p:cNvPr id="12" name="Slide Number Placeholder 11"/>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4</a:t>
            </a:fld>
            <a:endParaRPr lang="en-US" dirty="0"/>
          </a:p>
        </p:txBody>
      </p:sp>
      <p:sp>
        <p:nvSpPr>
          <p:cNvPr id="23"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4</a:t>
            </a:fld>
            <a:endParaRPr lang="en-US" sz="1000" dirty="0">
              <a:solidFill>
                <a:schemeClr val="bg1"/>
              </a:solidFill>
              <a:latin typeface="Arial" charset="0"/>
              <a:ea typeface="ＭＳ Ｐゴシック" pitchFamily="34" charset="-128"/>
              <a:cs typeface="Arial" charset="0"/>
            </a:endParaRPr>
          </a:p>
        </p:txBody>
      </p:sp>
      <p:pic>
        <p:nvPicPr>
          <p:cNvPr id="4" name="图片 3" descr="文本&#10;&#10;描述已自动生成">
            <a:extLst>
              <a:ext uri="{FF2B5EF4-FFF2-40B4-BE49-F238E27FC236}">
                <a16:creationId xmlns:a16="http://schemas.microsoft.com/office/drawing/2014/main" id="{60622303-82FE-4A9D-BD1A-10A6BC81CC56}"/>
              </a:ext>
            </a:extLst>
          </p:cNvPr>
          <p:cNvPicPr>
            <a:picLocks noChangeAspect="1"/>
          </p:cNvPicPr>
          <p:nvPr/>
        </p:nvPicPr>
        <p:blipFill>
          <a:blip r:embed="rId2"/>
          <a:stretch>
            <a:fillRect/>
          </a:stretch>
        </p:blipFill>
        <p:spPr>
          <a:xfrm>
            <a:off x="5892600" y="1838395"/>
            <a:ext cx="5894003" cy="3657600"/>
          </a:xfrm>
          <a:prstGeom prst="rect">
            <a:avLst/>
          </a:prstGeom>
        </p:spPr>
      </p:pic>
      <p:sp>
        <p:nvSpPr>
          <p:cNvPr id="5" name="矩形 4">
            <a:extLst>
              <a:ext uri="{FF2B5EF4-FFF2-40B4-BE49-F238E27FC236}">
                <a16:creationId xmlns:a16="http://schemas.microsoft.com/office/drawing/2014/main" id="{AAACB80D-8AE0-484F-85A5-CD7602BBA9E0}"/>
              </a:ext>
            </a:extLst>
          </p:cNvPr>
          <p:cNvSpPr/>
          <p:nvPr/>
        </p:nvSpPr>
        <p:spPr>
          <a:xfrm>
            <a:off x="7967237" y="4062954"/>
            <a:ext cx="565609" cy="248395"/>
          </a:xfrm>
          <a:prstGeom prst="rect">
            <a:avLst/>
          </a:prstGeom>
          <a:noFill/>
          <a:ln w="50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图片 6" descr="文本&#10;&#10;描述已自动生成">
            <a:extLst>
              <a:ext uri="{FF2B5EF4-FFF2-40B4-BE49-F238E27FC236}">
                <a16:creationId xmlns:a16="http://schemas.microsoft.com/office/drawing/2014/main" id="{A2D0095D-B20B-4FDB-A198-7622074E82D9}"/>
              </a:ext>
            </a:extLst>
          </p:cNvPr>
          <p:cNvPicPr>
            <a:picLocks noChangeAspect="1"/>
          </p:cNvPicPr>
          <p:nvPr/>
        </p:nvPicPr>
        <p:blipFill>
          <a:blip r:embed="rId3"/>
          <a:stretch>
            <a:fillRect/>
          </a:stretch>
        </p:blipFill>
        <p:spPr>
          <a:xfrm>
            <a:off x="822767" y="2596098"/>
            <a:ext cx="4093568" cy="1828800"/>
          </a:xfrm>
          <a:prstGeom prst="rect">
            <a:avLst/>
          </a:prstGeom>
        </p:spPr>
      </p:pic>
      <p:sp>
        <p:nvSpPr>
          <p:cNvPr id="10" name="Right Arrow 6">
            <a:extLst>
              <a:ext uri="{FF2B5EF4-FFF2-40B4-BE49-F238E27FC236}">
                <a16:creationId xmlns:a16="http://schemas.microsoft.com/office/drawing/2014/main" id="{33018A6B-9666-40D2-8C3E-E6C6E70ADE69}"/>
              </a:ext>
            </a:extLst>
          </p:cNvPr>
          <p:cNvSpPr/>
          <p:nvPr/>
        </p:nvSpPr>
        <p:spPr>
          <a:xfrm>
            <a:off x="4933316" y="3429000"/>
            <a:ext cx="942303" cy="29231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7">
            <a:extLst>
              <a:ext uri="{FF2B5EF4-FFF2-40B4-BE49-F238E27FC236}">
                <a16:creationId xmlns:a16="http://schemas.microsoft.com/office/drawing/2014/main" id="{682097B2-C386-4D55-816E-F3B099834024}"/>
              </a:ext>
            </a:extLst>
          </p:cNvPr>
          <p:cNvSpPr txBox="1"/>
          <p:nvPr/>
        </p:nvSpPr>
        <p:spPr>
          <a:xfrm>
            <a:off x="1542578" y="4858835"/>
            <a:ext cx="3225181" cy="523220"/>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a:r>
              <a:rPr lang="en-US" sz="1400" b="1" dirty="0"/>
              <a:t>The first step is to open or create a project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C/RTL Co-simulation</a:t>
            </a:r>
          </a:p>
        </p:txBody>
      </p:sp>
      <p:sp>
        <p:nvSpPr>
          <p:cNvPr id="2" name="Content Placeholder 1"/>
          <p:cNvSpPr>
            <a:spLocks noGrp="1"/>
          </p:cNvSpPr>
          <p:nvPr>
            <p:ph sz="half" idx="1"/>
          </p:nvPr>
        </p:nvSpPr>
        <p:spPr/>
        <p:txBody>
          <a:bodyPr/>
          <a:lstStyle/>
          <a:p>
            <a:r>
              <a:rPr lang="en-US" dirty="0"/>
              <a:t>Start Simulation</a:t>
            </a:r>
          </a:p>
          <a:p>
            <a:pPr lvl="1"/>
            <a:r>
              <a:rPr lang="en-US" dirty="0"/>
              <a:t>Opens the dialog box</a:t>
            </a:r>
          </a:p>
          <a:p>
            <a:r>
              <a:rPr lang="en-US" dirty="0"/>
              <a:t>Select the RTL</a:t>
            </a:r>
          </a:p>
          <a:p>
            <a:pPr marL="857250" lvl="1" indent="-457200"/>
            <a:r>
              <a:rPr lang="en-US" dirty="0"/>
              <a:t>Verilog and VHDL require the appropriate simulator</a:t>
            </a:r>
          </a:p>
          <a:p>
            <a:pPr marL="1143000" lvl="2" indent="-228600"/>
            <a:r>
              <a:rPr lang="en-US" dirty="0"/>
              <a:t>Select the desired simulator</a:t>
            </a:r>
            <a:br>
              <a:rPr lang="en-US" dirty="0"/>
            </a:br>
            <a:endParaRPr lang="en-US" dirty="0"/>
          </a:p>
          <a:p>
            <a:r>
              <a:rPr lang="en-US" dirty="0"/>
              <a:t>Options</a:t>
            </a:r>
          </a:p>
          <a:p>
            <a:pPr marL="857250" lvl="1" indent="-457200"/>
            <a:r>
              <a:rPr lang="en-US" dirty="0"/>
              <a:t>Can output trace file (VCD format)</a:t>
            </a:r>
          </a:p>
          <a:p>
            <a:pPr marL="857250" lvl="1" indent="-457200"/>
            <a:r>
              <a:rPr lang="en-US" dirty="0"/>
              <a:t>Optimize the C compilation &amp; specify test bench linker flags</a:t>
            </a:r>
          </a:p>
          <a:p>
            <a:pPr marL="857250" lvl="1" indent="-457200"/>
            <a:r>
              <a:rPr lang="en-US" dirty="0">
                <a:solidFill>
                  <a:prstClr val="black"/>
                </a:solidFill>
              </a:rPr>
              <a:t>The “setup only” option will not execute the simulation</a:t>
            </a:r>
          </a:p>
          <a:p>
            <a:r>
              <a:rPr lang="en-US" dirty="0"/>
              <a:t>OK will run the simulator</a:t>
            </a:r>
          </a:p>
          <a:p>
            <a:pPr marL="857250" lvl="1" indent="-457200"/>
            <a:r>
              <a:rPr lang="en-US" dirty="0">
                <a:solidFill>
                  <a:prstClr val="black"/>
                </a:solidFill>
              </a:rPr>
              <a:t>Output files will be created in a “</a:t>
            </a:r>
            <a:r>
              <a:rPr lang="en-US" dirty="0" err="1">
                <a:solidFill>
                  <a:prstClr val="black"/>
                </a:solidFill>
              </a:rPr>
              <a:t>sim</a:t>
            </a:r>
            <a:r>
              <a:rPr lang="en-US" dirty="0">
                <a:solidFill>
                  <a:prstClr val="black"/>
                </a:solidFill>
              </a:rPr>
              <a:t>” directory</a:t>
            </a:r>
          </a:p>
          <a:p>
            <a:pPr lvl="1"/>
            <a:endParaRPr lang="en-US" dirty="0"/>
          </a:p>
        </p:txBody>
      </p:sp>
      <p:sp>
        <p:nvSpPr>
          <p:cNvPr id="10" name="Slide Number Placeholder 9"/>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40</a:t>
            </a:fld>
            <a:endParaRPr lang="en-US" dirty="0"/>
          </a:p>
        </p:txBody>
      </p:sp>
      <p:pic>
        <p:nvPicPr>
          <p:cNvPr id="3" name="Picture 2">
            <a:extLst>
              <a:ext uri="{FF2B5EF4-FFF2-40B4-BE49-F238E27FC236}">
                <a16:creationId xmlns:a16="http://schemas.microsoft.com/office/drawing/2014/main" id="{A69CE2B9-7644-4A2E-A97C-8FA7E1A86856}"/>
              </a:ext>
            </a:extLst>
          </p:cNvPr>
          <p:cNvPicPr>
            <a:picLocks noChangeAspect="1"/>
          </p:cNvPicPr>
          <p:nvPr/>
        </p:nvPicPr>
        <p:blipFill>
          <a:blip r:embed="rId2"/>
          <a:stretch>
            <a:fillRect/>
          </a:stretch>
        </p:blipFill>
        <p:spPr>
          <a:xfrm>
            <a:off x="6096001" y="2794570"/>
            <a:ext cx="1838325" cy="1333500"/>
          </a:xfrm>
          <a:prstGeom prst="rect">
            <a:avLst/>
          </a:prstGeom>
        </p:spPr>
      </p:pic>
      <p:pic>
        <p:nvPicPr>
          <p:cNvPr id="5" name="Picture 4">
            <a:extLst>
              <a:ext uri="{FF2B5EF4-FFF2-40B4-BE49-F238E27FC236}">
                <a16:creationId xmlns:a16="http://schemas.microsoft.com/office/drawing/2014/main" id="{8BAAD9BC-9CF6-4525-96A3-F8004CD0CC2A}"/>
              </a:ext>
            </a:extLst>
          </p:cNvPr>
          <p:cNvPicPr>
            <a:picLocks noChangeAspect="1"/>
          </p:cNvPicPr>
          <p:nvPr/>
        </p:nvPicPr>
        <p:blipFill>
          <a:blip r:embed="rId3"/>
          <a:stretch>
            <a:fillRect/>
          </a:stretch>
        </p:blipFill>
        <p:spPr>
          <a:xfrm>
            <a:off x="8186332" y="1035906"/>
            <a:ext cx="3172638" cy="4786189"/>
          </a:xfrm>
          <a:prstGeom prst="rect">
            <a:avLst/>
          </a:prstGeom>
        </p:spPr>
      </p:pic>
    </p:spTree>
    <p:extLst>
      <p:ext uri="{BB962C8B-B14F-4D97-AF65-F5344CB8AC3E}">
        <p14:creationId xmlns:p14="http://schemas.microsoft.com/office/powerpoint/2010/main" val="24387516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Simulation Results</a:t>
            </a:r>
          </a:p>
        </p:txBody>
      </p:sp>
      <p:sp>
        <p:nvSpPr>
          <p:cNvPr id="2" name="Content Placeholder 1"/>
          <p:cNvSpPr>
            <a:spLocks noGrp="1"/>
          </p:cNvSpPr>
          <p:nvPr>
            <p:ph sz="half" idx="1"/>
          </p:nvPr>
        </p:nvSpPr>
        <p:spPr/>
        <p:txBody>
          <a:bodyPr/>
          <a:lstStyle/>
          <a:p>
            <a:r>
              <a:rPr lang="en-US" sz="2000" dirty="0"/>
              <a:t>Simulation output is shown in the console</a:t>
            </a:r>
          </a:p>
          <a:p>
            <a:r>
              <a:rPr lang="en-US" sz="2000" dirty="0"/>
              <a:t>Expect the same test bench response</a:t>
            </a:r>
          </a:p>
          <a:p>
            <a:pPr lvl="1"/>
            <a:r>
              <a:rPr lang="en-US" dirty="0"/>
              <a:t>If the C test bench plots, it will with the RTL </a:t>
            </a:r>
            <a:br>
              <a:rPr lang="en-US" dirty="0"/>
            </a:br>
            <a:r>
              <a:rPr lang="en-US" dirty="0"/>
              <a:t>design (but slower)</a:t>
            </a:r>
          </a:p>
          <a:p>
            <a:r>
              <a:rPr lang="en-US" sz="2000" dirty="0" err="1"/>
              <a:t>Sim</a:t>
            </a:r>
            <a:r>
              <a:rPr lang="en-US" sz="2000" dirty="0"/>
              <a:t> Directory</a:t>
            </a:r>
          </a:p>
          <a:p>
            <a:pPr lvl="1"/>
            <a:r>
              <a:rPr lang="en-US" dirty="0"/>
              <a:t>Will contain a sub-directory for each RTL </a:t>
            </a:r>
            <a:br>
              <a:rPr lang="en-US" dirty="0"/>
            </a:br>
            <a:r>
              <a:rPr lang="en-US" dirty="0"/>
              <a:t>which is verified</a:t>
            </a:r>
          </a:p>
          <a:p>
            <a:r>
              <a:rPr lang="en-US" sz="2000" dirty="0"/>
              <a:t>Report</a:t>
            </a:r>
            <a:endParaRPr lang="en-US" dirty="0"/>
          </a:p>
          <a:p>
            <a:pPr lvl="1"/>
            <a:r>
              <a:rPr lang="en-US" dirty="0"/>
              <a:t>A report is created and opened automatically</a:t>
            </a:r>
          </a:p>
          <a:p>
            <a:pPr lvl="1"/>
            <a:endParaRPr lang="en-US" dirty="0"/>
          </a:p>
        </p:txBody>
      </p:sp>
      <p:sp>
        <p:nvSpPr>
          <p:cNvPr id="9" name="Slide Number Placeholder 8"/>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41</a:t>
            </a:fld>
            <a:endParaRPr lang="en-US" dirty="0"/>
          </a:p>
        </p:txBody>
      </p:sp>
      <p:pic>
        <p:nvPicPr>
          <p:cNvPr id="6" name="图片 5" descr="图形用户界面&#10;&#10;描述已自动生成">
            <a:extLst>
              <a:ext uri="{FF2B5EF4-FFF2-40B4-BE49-F238E27FC236}">
                <a16:creationId xmlns:a16="http://schemas.microsoft.com/office/drawing/2014/main" id="{C947D00C-33B8-4E36-8EB7-0C81F6A85133}"/>
              </a:ext>
            </a:extLst>
          </p:cNvPr>
          <p:cNvPicPr>
            <a:picLocks noChangeAspect="1"/>
          </p:cNvPicPr>
          <p:nvPr/>
        </p:nvPicPr>
        <p:blipFill>
          <a:blip r:embed="rId2"/>
          <a:stretch>
            <a:fillRect/>
          </a:stretch>
        </p:blipFill>
        <p:spPr>
          <a:xfrm>
            <a:off x="6096000" y="1981200"/>
            <a:ext cx="5530082" cy="274320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Simulation Results</a:t>
            </a:r>
          </a:p>
        </p:txBody>
      </p:sp>
      <p:sp>
        <p:nvSpPr>
          <p:cNvPr id="2" name="Content Placeholder 1"/>
          <p:cNvSpPr>
            <a:spLocks noGrp="1"/>
          </p:cNvSpPr>
          <p:nvPr>
            <p:ph sz="half" idx="1"/>
          </p:nvPr>
        </p:nvSpPr>
        <p:spPr/>
        <p:txBody>
          <a:bodyPr/>
          <a:lstStyle/>
          <a:p>
            <a:r>
              <a:rPr lang="en-US" sz="2000" dirty="0"/>
              <a:t>Simulation output is shown in the console</a:t>
            </a:r>
          </a:p>
          <a:p>
            <a:r>
              <a:rPr lang="en-US" sz="2000" dirty="0"/>
              <a:t>Expect the same test bench response</a:t>
            </a:r>
          </a:p>
          <a:p>
            <a:pPr lvl="1"/>
            <a:r>
              <a:rPr lang="en-US" dirty="0"/>
              <a:t>If the C test bench plots, it will with the RTL </a:t>
            </a:r>
            <a:br>
              <a:rPr lang="en-US" dirty="0"/>
            </a:br>
            <a:r>
              <a:rPr lang="en-US" dirty="0"/>
              <a:t>design (but slower)</a:t>
            </a:r>
          </a:p>
          <a:p>
            <a:r>
              <a:rPr lang="en-US" sz="2000" dirty="0" err="1"/>
              <a:t>Sim</a:t>
            </a:r>
            <a:r>
              <a:rPr lang="en-US" sz="2000" dirty="0"/>
              <a:t> Directory</a:t>
            </a:r>
          </a:p>
          <a:p>
            <a:pPr lvl="1"/>
            <a:r>
              <a:rPr lang="en-US" dirty="0"/>
              <a:t>Will contain a sub-directory for each RTL </a:t>
            </a:r>
            <a:br>
              <a:rPr lang="en-US" dirty="0"/>
            </a:br>
            <a:r>
              <a:rPr lang="en-US" dirty="0"/>
              <a:t>which is verified</a:t>
            </a:r>
          </a:p>
          <a:p>
            <a:r>
              <a:rPr lang="en-US" sz="2000" dirty="0"/>
              <a:t>Report</a:t>
            </a:r>
            <a:endParaRPr lang="en-US" dirty="0"/>
          </a:p>
          <a:p>
            <a:pPr lvl="1"/>
            <a:r>
              <a:rPr lang="en-US" dirty="0"/>
              <a:t>A report is created and opened automatically</a:t>
            </a:r>
          </a:p>
          <a:p>
            <a:pPr lvl="1"/>
            <a:endParaRPr lang="en-US" dirty="0"/>
          </a:p>
        </p:txBody>
      </p:sp>
      <p:sp>
        <p:nvSpPr>
          <p:cNvPr id="9" name="Slide Number Placeholder 8"/>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42</a:t>
            </a:fld>
            <a:endParaRPr lang="en-US" dirty="0"/>
          </a:p>
        </p:txBody>
      </p:sp>
      <p:pic>
        <p:nvPicPr>
          <p:cNvPr id="3" name="Picture 2">
            <a:extLst>
              <a:ext uri="{FF2B5EF4-FFF2-40B4-BE49-F238E27FC236}">
                <a16:creationId xmlns:a16="http://schemas.microsoft.com/office/drawing/2014/main" id="{8A5AC3C1-205B-402A-B340-879ABEBF8D8C}"/>
              </a:ext>
            </a:extLst>
          </p:cNvPr>
          <p:cNvPicPr>
            <a:picLocks noChangeAspect="1"/>
          </p:cNvPicPr>
          <p:nvPr/>
        </p:nvPicPr>
        <p:blipFill>
          <a:blip r:embed="rId2"/>
          <a:stretch>
            <a:fillRect/>
          </a:stretch>
        </p:blipFill>
        <p:spPr>
          <a:xfrm>
            <a:off x="6254650" y="1628490"/>
            <a:ext cx="5722362" cy="3601018"/>
          </a:xfrm>
          <a:prstGeom prst="rect">
            <a:avLst/>
          </a:prstGeom>
        </p:spPr>
      </p:pic>
    </p:spTree>
    <p:extLst>
      <p:ext uri="{BB962C8B-B14F-4D97-AF65-F5344CB8AC3E}">
        <p14:creationId xmlns:p14="http://schemas.microsoft.com/office/powerpoint/2010/main" val="42626072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Vitis HLS : RTL Export</a:t>
            </a:r>
          </a:p>
        </p:txBody>
      </p:sp>
      <p:sp>
        <p:nvSpPr>
          <p:cNvPr id="18" name="Slide Number Placeholder 17"/>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43</a:t>
            </a:fld>
            <a:endParaRPr lang="en-US" dirty="0"/>
          </a:p>
        </p:txBody>
      </p:sp>
      <p:sp>
        <p:nvSpPr>
          <p:cNvPr id="16" name="TextBox 15">
            <a:extLst>
              <a:ext uri="{FF2B5EF4-FFF2-40B4-BE49-F238E27FC236}">
                <a16:creationId xmlns:a16="http://schemas.microsoft.com/office/drawing/2014/main" id="{161920E5-2D00-4994-B59B-BE183E374EDD}"/>
              </a:ext>
            </a:extLst>
          </p:cNvPr>
          <p:cNvSpPr txBox="1"/>
          <p:nvPr/>
        </p:nvSpPr>
        <p:spPr>
          <a:xfrm>
            <a:off x="7443788" y="1700776"/>
            <a:ext cx="4470400" cy="307777"/>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RTL output in Verilog, VHDL</a:t>
            </a:r>
          </a:p>
        </p:txBody>
      </p:sp>
      <p:sp>
        <p:nvSpPr>
          <p:cNvPr id="17" name="TextBox 16">
            <a:extLst>
              <a:ext uri="{FF2B5EF4-FFF2-40B4-BE49-F238E27FC236}">
                <a16:creationId xmlns:a16="http://schemas.microsoft.com/office/drawing/2014/main" id="{0C3359E7-5A78-44C1-BDA0-644A9956769E}"/>
              </a:ext>
            </a:extLst>
          </p:cNvPr>
          <p:cNvSpPr txBox="1"/>
          <p:nvPr/>
        </p:nvSpPr>
        <p:spPr>
          <a:xfrm>
            <a:off x="7456488" y="2814521"/>
            <a:ext cx="4483100" cy="307777"/>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Scripts created for RTL synthesis tools</a:t>
            </a:r>
          </a:p>
        </p:txBody>
      </p:sp>
      <p:sp>
        <p:nvSpPr>
          <p:cNvPr id="19" name="TextBox 18">
            <a:extLst>
              <a:ext uri="{FF2B5EF4-FFF2-40B4-BE49-F238E27FC236}">
                <a16:creationId xmlns:a16="http://schemas.microsoft.com/office/drawing/2014/main" id="{39CB201C-A19A-4251-8990-24DDB74DC890}"/>
              </a:ext>
            </a:extLst>
          </p:cNvPr>
          <p:cNvSpPr txBox="1"/>
          <p:nvPr/>
        </p:nvSpPr>
        <p:spPr>
          <a:xfrm>
            <a:off x="7418388" y="5148256"/>
            <a:ext cx="4508500" cy="738664"/>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IP-XACT and </a:t>
            </a:r>
            <a:r>
              <a:rPr lang="en-US" sz="1400" b="1" kern="0" dirty="0" err="1">
                <a:solidFill>
                  <a:srgbClr val="000000"/>
                </a:solidFill>
                <a:latin typeface="Arial"/>
              </a:rPr>
              <a:t>SysGen</a:t>
            </a:r>
            <a:r>
              <a:rPr lang="en-US" sz="1400" b="1" kern="0" dirty="0">
                <a:solidFill>
                  <a:srgbClr val="000000"/>
                </a:solidFill>
                <a:latin typeface="Arial"/>
              </a:rPr>
              <a:t> =&gt; Vitis HLS for 7 Series and Zynq families</a:t>
            </a:r>
          </a:p>
          <a:p>
            <a:pPr algn="ctr" defTabSz="914400" fontAlgn="base">
              <a:spcBef>
                <a:spcPct val="0"/>
              </a:spcBef>
              <a:spcAft>
                <a:spcPct val="0"/>
              </a:spcAft>
              <a:defRPr/>
            </a:pPr>
            <a:r>
              <a:rPr lang="en-US" sz="1400" b="1" kern="0" dirty="0" err="1">
                <a:solidFill>
                  <a:srgbClr val="000000"/>
                </a:solidFill>
                <a:latin typeface="Arial"/>
              </a:rPr>
              <a:t>PCore</a:t>
            </a:r>
            <a:r>
              <a:rPr lang="en-US" sz="1400" b="1" kern="0" dirty="0">
                <a:solidFill>
                  <a:srgbClr val="000000"/>
                </a:solidFill>
                <a:latin typeface="Arial"/>
              </a:rPr>
              <a:t> =&gt; Only Vitis HLS Standalone for all families</a:t>
            </a:r>
          </a:p>
        </p:txBody>
      </p:sp>
      <p:sp>
        <p:nvSpPr>
          <p:cNvPr id="20" name="TextBox 19">
            <a:extLst>
              <a:ext uri="{FF2B5EF4-FFF2-40B4-BE49-F238E27FC236}">
                <a16:creationId xmlns:a16="http://schemas.microsoft.com/office/drawing/2014/main" id="{B8AA45A9-D431-45A8-ADC8-4413E9F862B1}"/>
              </a:ext>
            </a:extLst>
          </p:cNvPr>
          <p:cNvSpPr txBox="1"/>
          <p:nvPr/>
        </p:nvSpPr>
        <p:spPr>
          <a:xfrm>
            <a:off x="7431088" y="3895880"/>
            <a:ext cx="4637373" cy="307777"/>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RTL Export to IP-XACT, </a:t>
            </a:r>
            <a:r>
              <a:rPr lang="en-US" sz="1400" b="1" kern="0" dirty="0" err="1">
                <a:solidFill>
                  <a:srgbClr val="000000"/>
                </a:solidFill>
                <a:latin typeface="Arial"/>
              </a:rPr>
              <a:t>SysGen</a:t>
            </a:r>
            <a:r>
              <a:rPr lang="en-US" sz="1400" b="1" kern="0" dirty="0">
                <a:solidFill>
                  <a:srgbClr val="000000"/>
                </a:solidFill>
                <a:latin typeface="Arial"/>
              </a:rPr>
              <a:t>, and </a:t>
            </a:r>
            <a:r>
              <a:rPr lang="en-US" sz="1400" b="1" kern="0" dirty="0" err="1">
                <a:solidFill>
                  <a:srgbClr val="000000"/>
                </a:solidFill>
                <a:latin typeface="Arial"/>
              </a:rPr>
              <a:t>Pcore</a:t>
            </a:r>
            <a:r>
              <a:rPr lang="en-US" sz="1400" b="1" kern="0" dirty="0">
                <a:solidFill>
                  <a:srgbClr val="000000"/>
                </a:solidFill>
                <a:latin typeface="Arial"/>
              </a:rPr>
              <a:t> formats</a:t>
            </a:r>
          </a:p>
        </p:txBody>
      </p:sp>
      <p:pic>
        <p:nvPicPr>
          <p:cNvPr id="21" name="Picture 2">
            <a:extLst>
              <a:ext uri="{FF2B5EF4-FFF2-40B4-BE49-F238E27FC236}">
                <a16:creationId xmlns:a16="http://schemas.microsoft.com/office/drawing/2014/main" id="{2E15C130-EF91-49EC-BAD9-45697C2CB95C}"/>
              </a:ext>
            </a:extLst>
          </p:cNvPr>
          <p:cNvPicPr>
            <a:picLocks noChangeAspect="1" noChangeArrowheads="1"/>
          </p:cNvPicPr>
          <p:nvPr/>
        </p:nvPicPr>
        <p:blipFill>
          <a:blip r:embed="rId2"/>
          <a:srcRect/>
          <a:stretch>
            <a:fillRect/>
          </a:stretch>
        </p:blipFill>
        <p:spPr bwMode="auto">
          <a:xfrm>
            <a:off x="1648895" y="1536700"/>
            <a:ext cx="5539306" cy="4597400"/>
          </a:xfrm>
          <a:prstGeom prst="rect">
            <a:avLst/>
          </a:prstGeom>
          <a:noFill/>
          <a:ln w="9525">
            <a:noFill/>
            <a:miter lim="800000"/>
            <a:headEnd/>
            <a:tailEnd/>
          </a:ln>
        </p:spPr>
      </p:pic>
      <p:grpSp>
        <p:nvGrpSpPr>
          <p:cNvPr id="22" name="Group 55">
            <a:extLst>
              <a:ext uri="{FF2B5EF4-FFF2-40B4-BE49-F238E27FC236}">
                <a16:creationId xmlns:a16="http://schemas.microsoft.com/office/drawing/2014/main" id="{FFB8A1B1-DD0E-401F-994A-69C868A0AEFE}"/>
              </a:ext>
            </a:extLst>
          </p:cNvPr>
          <p:cNvGrpSpPr/>
          <p:nvPr/>
        </p:nvGrpSpPr>
        <p:grpSpPr>
          <a:xfrm>
            <a:off x="4543960" y="3801265"/>
            <a:ext cx="2328328" cy="2112280"/>
            <a:chOff x="3531817" y="4005075"/>
            <a:chExt cx="1746701" cy="2112280"/>
          </a:xfrm>
        </p:grpSpPr>
        <p:cxnSp>
          <p:nvCxnSpPr>
            <p:cNvPr id="23" name="Straight Connector 22">
              <a:extLst>
                <a:ext uri="{FF2B5EF4-FFF2-40B4-BE49-F238E27FC236}">
                  <a16:creationId xmlns:a16="http://schemas.microsoft.com/office/drawing/2014/main" id="{26E441A7-6DF7-4668-9625-5D0D73276846}"/>
                </a:ext>
              </a:extLst>
            </p:cNvPr>
            <p:cNvCxnSpPr/>
            <p:nvPr/>
          </p:nvCxnSpPr>
          <p:spPr>
            <a:xfrm>
              <a:off x="3535065" y="6117350"/>
              <a:ext cx="1743453" cy="0"/>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cxnSp>
          <p:nvCxnSpPr>
            <p:cNvPr id="24" name="Straight Connector 23">
              <a:extLst>
                <a:ext uri="{FF2B5EF4-FFF2-40B4-BE49-F238E27FC236}">
                  <a16:creationId xmlns:a16="http://schemas.microsoft.com/office/drawing/2014/main" id="{4C68682E-9525-4966-B7C2-16D6DBE79BEC}"/>
                </a:ext>
              </a:extLst>
            </p:cNvPr>
            <p:cNvCxnSpPr/>
            <p:nvPr/>
          </p:nvCxnSpPr>
          <p:spPr>
            <a:xfrm rot="5400000" flipH="1" flipV="1">
              <a:off x="3035801" y="5618086"/>
              <a:ext cx="998531" cy="1"/>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cxnSp>
          <p:nvCxnSpPr>
            <p:cNvPr id="25" name="Straight Connector 24">
              <a:extLst>
                <a:ext uri="{FF2B5EF4-FFF2-40B4-BE49-F238E27FC236}">
                  <a16:creationId xmlns:a16="http://schemas.microsoft.com/office/drawing/2014/main" id="{971BCCB7-C538-41BF-9EBA-24C593297C39}"/>
                </a:ext>
              </a:extLst>
            </p:cNvPr>
            <p:cNvCxnSpPr/>
            <p:nvPr/>
          </p:nvCxnSpPr>
          <p:spPr>
            <a:xfrm>
              <a:off x="3534989" y="4005075"/>
              <a:ext cx="1743529" cy="0"/>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cxnSp>
          <p:nvCxnSpPr>
            <p:cNvPr id="26" name="Straight Connector 25">
              <a:extLst>
                <a:ext uri="{FF2B5EF4-FFF2-40B4-BE49-F238E27FC236}">
                  <a16:creationId xmlns:a16="http://schemas.microsoft.com/office/drawing/2014/main" id="{AC6D23A4-5433-431B-9650-0F273E77C429}"/>
                </a:ext>
              </a:extLst>
            </p:cNvPr>
            <p:cNvCxnSpPr/>
            <p:nvPr/>
          </p:nvCxnSpPr>
          <p:spPr>
            <a:xfrm rot="5400000" flipH="1" flipV="1">
              <a:off x="2974946" y="4561948"/>
              <a:ext cx="1113744" cy="1"/>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cxnSp>
          <p:nvCxnSpPr>
            <p:cNvPr id="27" name="Straight Connector 26">
              <a:extLst>
                <a:ext uri="{FF2B5EF4-FFF2-40B4-BE49-F238E27FC236}">
                  <a16:creationId xmlns:a16="http://schemas.microsoft.com/office/drawing/2014/main" id="{19005E67-6008-444D-A7E0-B056102699E1}"/>
                </a:ext>
              </a:extLst>
            </p:cNvPr>
            <p:cNvCxnSpPr/>
            <p:nvPr/>
          </p:nvCxnSpPr>
          <p:spPr>
            <a:xfrm rot="5400000" flipH="1" flipV="1">
              <a:off x="4212168" y="5061215"/>
              <a:ext cx="2112279" cy="1"/>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grpSp>
      <p:sp>
        <p:nvSpPr>
          <p:cNvPr id="3" name="矩形 2">
            <a:extLst>
              <a:ext uri="{FF2B5EF4-FFF2-40B4-BE49-F238E27FC236}">
                <a16:creationId xmlns:a16="http://schemas.microsoft.com/office/drawing/2014/main" id="{7F6D5B7F-32AE-4FAB-A22E-6D644D2627A8}"/>
              </a:ext>
            </a:extLst>
          </p:cNvPr>
          <p:cNvSpPr/>
          <p:nvPr/>
        </p:nvSpPr>
        <p:spPr>
          <a:xfrm>
            <a:off x="3956096" y="2573533"/>
            <a:ext cx="655196" cy="132092"/>
          </a:xfrm>
          <a:prstGeom prst="rect">
            <a:avLst/>
          </a:prstGeom>
          <a:solidFill>
            <a:srgbClr val="0591B2"/>
          </a:solidFill>
          <a:ln>
            <a:solidFill>
              <a:srgbClr val="0591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矩形 27">
            <a:extLst>
              <a:ext uri="{FF2B5EF4-FFF2-40B4-BE49-F238E27FC236}">
                <a16:creationId xmlns:a16="http://schemas.microsoft.com/office/drawing/2014/main" id="{739D8316-3C54-4256-A40E-78CE469CBED3}"/>
              </a:ext>
            </a:extLst>
          </p:cNvPr>
          <p:cNvSpPr/>
          <p:nvPr/>
        </p:nvSpPr>
        <p:spPr>
          <a:xfrm>
            <a:off x="4457286" y="2505976"/>
            <a:ext cx="154007" cy="152400"/>
          </a:xfrm>
          <a:prstGeom prst="rect">
            <a:avLst/>
          </a:prstGeom>
          <a:solidFill>
            <a:srgbClr val="0591B2"/>
          </a:solidFill>
          <a:ln>
            <a:solidFill>
              <a:srgbClr val="0591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矩形 28">
            <a:extLst>
              <a:ext uri="{FF2B5EF4-FFF2-40B4-BE49-F238E27FC236}">
                <a16:creationId xmlns:a16="http://schemas.microsoft.com/office/drawing/2014/main" id="{F5D8D429-C2CA-4BAE-A402-3E34AD727162}"/>
              </a:ext>
            </a:extLst>
          </p:cNvPr>
          <p:cNvSpPr/>
          <p:nvPr/>
        </p:nvSpPr>
        <p:spPr>
          <a:xfrm>
            <a:off x="4206690" y="3376693"/>
            <a:ext cx="655196" cy="152400"/>
          </a:xfrm>
          <a:prstGeom prst="rect">
            <a:avLst/>
          </a:prstGeom>
          <a:solidFill>
            <a:srgbClr val="909305"/>
          </a:solidFill>
          <a:ln>
            <a:solidFill>
              <a:srgbClr val="90930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文本框 3">
            <a:extLst>
              <a:ext uri="{FF2B5EF4-FFF2-40B4-BE49-F238E27FC236}">
                <a16:creationId xmlns:a16="http://schemas.microsoft.com/office/drawing/2014/main" id="{F7588C5B-5D8E-4A20-BF61-C76C72587278}"/>
              </a:ext>
            </a:extLst>
          </p:cNvPr>
          <p:cNvSpPr txBox="1"/>
          <p:nvPr/>
        </p:nvSpPr>
        <p:spPr>
          <a:xfrm>
            <a:off x="4310382" y="3291311"/>
            <a:ext cx="697584" cy="323165"/>
          </a:xfrm>
          <a:prstGeom prst="rect">
            <a:avLst/>
          </a:prstGeom>
          <a:noFill/>
        </p:spPr>
        <p:txBody>
          <a:bodyPr wrap="square" rtlCol="0">
            <a:spAutoFit/>
          </a:bodyPr>
          <a:lstStyle/>
          <a:p>
            <a:r>
              <a:rPr lang="en-US" sz="1500" b="1" dirty="0">
                <a:solidFill>
                  <a:srgbClr val="FFFFFF"/>
                </a:solidFill>
              </a:rPr>
              <a:t>Vitis</a:t>
            </a:r>
          </a:p>
        </p:txBody>
      </p:sp>
      <p:sp>
        <p:nvSpPr>
          <p:cNvPr id="30" name="矩形 29">
            <a:extLst>
              <a:ext uri="{FF2B5EF4-FFF2-40B4-BE49-F238E27FC236}">
                <a16:creationId xmlns:a16="http://schemas.microsoft.com/office/drawing/2014/main" id="{0017AAF9-B066-44D3-91BC-2DE9ED89289F}"/>
              </a:ext>
            </a:extLst>
          </p:cNvPr>
          <p:cNvSpPr/>
          <p:nvPr/>
        </p:nvSpPr>
        <p:spPr>
          <a:xfrm>
            <a:off x="5510444" y="4732257"/>
            <a:ext cx="585554" cy="121682"/>
          </a:xfrm>
          <a:prstGeom prst="rect">
            <a:avLst/>
          </a:prstGeom>
          <a:solidFill>
            <a:srgbClr val="0584A3"/>
          </a:solidFill>
          <a:ln>
            <a:solidFill>
              <a:srgbClr val="058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Vivado</a:t>
            </a:r>
            <a:r>
              <a:rPr lang="en-US" dirty="0"/>
              <a:t> HLS : RTL Export</a:t>
            </a:r>
          </a:p>
        </p:txBody>
      </p:sp>
      <p:sp>
        <p:nvSpPr>
          <p:cNvPr id="18" name="Slide Number Placeholder 17"/>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44</a:t>
            </a:fld>
            <a:endParaRPr lang="en-US" dirty="0"/>
          </a:p>
        </p:txBody>
      </p:sp>
      <p:sp>
        <p:nvSpPr>
          <p:cNvPr id="16" name="TextBox 15">
            <a:extLst>
              <a:ext uri="{FF2B5EF4-FFF2-40B4-BE49-F238E27FC236}">
                <a16:creationId xmlns:a16="http://schemas.microsoft.com/office/drawing/2014/main" id="{161920E5-2D00-4994-B59B-BE183E374EDD}"/>
              </a:ext>
            </a:extLst>
          </p:cNvPr>
          <p:cNvSpPr txBox="1"/>
          <p:nvPr/>
        </p:nvSpPr>
        <p:spPr>
          <a:xfrm>
            <a:off x="7443788" y="1700776"/>
            <a:ext cx="4470400" cy="307777"/>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RTL output in Verilog, VHDL and </a:t>
            </a:r>
            <a:r>
              <a:rPr lang="en-US" sz="1400" b="1" kern="0" dirty="0" err="1">
                <a:solidFill>
                  <a:srgbClr val="000000"/>
                </a:solidFill>
                <a:latin typeface="Arial"/>
              </a:rPr>
              <a:t>SystemC</a:t>
            </a:r>
            <a:endParaRPr lang="en-US" sz="1400" b="1" kern="0" dirty="0">
              <a:solidFill>
                <a:srgbClr val="000000"/>
              </a:solidFill>
              <a:latin typeface="Arial"/>
            </a:endParaRPr>
          </a:p>
        </p:txBody>
      </p:sp>
      <p:sp>
        <p:nvSpPr>
          <p:cNvPr id="17" name="TextBox 16">
            <a:extLst>
              <a:ext uri="{FF2B5EF4-FFF2-40B4-BE49-F238E27FC236}">
                <a16:creationId xmlns:a16="http://schemas.microsoft.com/office/drawing/2014/main" id="{0C3359E7-5A78-44C1-BDA0-644A9956769E}"/>
              </a:ext>
            </a:extLst>
          </p:cNvPr>
          <p:cNvSpPr txBox="1"/>
          <p:nvPr/>
        </p:nvSpPr>
        <p:spPr>
          <a:xfrm>
            <a:off x="7456488" y="2814521"/>
            <a:ext cx="4483100" cy="307777"/>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Scripts created for RTL synthesis tools</a:t>
            </a:r>
          </a:p>
        </p:txBody>
      </p:sp>
      <p:sp>
        <p:nvSpPr>
          <p:cNvPr id="19" name="TextBox 18">
            <a:extLst>
              <a:ext uri="{FF2B5EF4-FFF2-40B4-BE49-F238E27FC236}">
                <a16:creationId xmlns:a16="http://schemas.microsoft.com/office/drawing/2014/main" id="{39CB201C-A19A-4251-8990-24DDB74DC890}"/>
              </a:ext>
            </a:extLst>
          </p:cNvPr>
          <p:cNvSpPr txBox="1"/>
          <p:nvPr/>
        </p:nvSpPr>
        <p:spPr>
          <a:xfrm>
            <a:off x="7418388" y="5148257"/>
            <a:ext cx="4508500" cy="954107"/>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IP-XACT and </a:t>
            </a:r>
            <a:r>
              <a:rPr lang="en-US" sz="1400" b="1" kern="0" dirty="0" err="1">
                <a:solidFill>
                  <a:srgbClr val="000000"/>
                </a:solidFill>
                <a:latin typeface="Arial"/>
              </a:rPr>
              <a:t>SysGen</a:t>
            </a:r>
            <a:r>
              <a:rPr lang="en-US" sz="1400" b="1" kern="0" dirty="0">
                <a:solidFill>
                  <a:srgbClr val="000000"/>
                </a:solidFill>
                <a:latin typeface="Arial"/>
              </a:rPr>
              <a:t> =&gt; </a:t>
            </a:r>
            <a:r>
              <a:rPr lang="en-US" sz="1400" b="1" kern="0" dirty="0" err="1">
                <a:solidFill>
                  <a:srgbClr val="000000"/>
                </a:solidFill>
                <a:latin typeface="Arial"/>
              </a:rPr>
              <a:t>Vivado</a:t>
            </a:r>
            <a:r>
              <a:rPr lang="en-US" sz="1400" b="1" kern="0" dirty="0">
                <a:solidFill>
                  <a:srgbClr val="000000"/>
                </a:solidFill>
                <a:latin typeface="Arial"/>
              </a:rPr>
              <a:t> HLS for 7 Series and </a:t>
            </a:r>
            <a:r>
              <a:rPr lang="en-US" sz="1400" b="1" kern="0" dirty="0" err="1">
                <a:solidFill>
                  <a:srgbClr val="000000"/>
                </a:solidFill>
                <a:latin typeface="Arial"/>
              </a:rPr>
              <a:t>Zynq</a:t>
            </a:r>
            <a:r>
              <a:rPr lang="en-US" sz="1400" b="1" kern="0" dirty="0">
                <a:solidFill>
                  <a:srgbClr val="000000"/>
                </a:solidFill>
                <a:latin typeface="Arial"/>
              </a:rPr>
              <a:t> families</a:t>
            </a:r>
          </a:p>
          <a:p>
            <a:pPr algn="ctr" defTabSz="914400" fontAlgn="base">
              <a:spcBef>
                <a:spcPct val="0"/>
              </a:spcBef>
              <a:spcAft>
                <a:spcPct val="0"/>
              </a:spcAft>
              <a:defRPr/>
            </a:pPr>
            <a:r>
              <a:rPr lang="en-US" sz="1400" b="1" kern="0" dirty="0" err="1">
                <a:solidFill>
                  <a:srgbClr val="000000"/>
                </a:solidFill>
                <a:latin typeface="Arial"/>
              </a:rPr>
              <a:t>PCore</a:t>
            </a:r>
            <a:r>
              <a:rPr lang="en-US" sz="1400" b="1" kern="0" dirty="0">
                <a:solidFill>
                  <a:srgbClr val="000000"/>
                </a:solidFill>
                <a:latin typeface="Arial"/>
              </a:rPr>
              <a:t> =&gt; Only </a:t>
            </a:r>
            <a:r>
              <a:rPr lang="en-US" sz="1400" b="1" kern="0" dirty="0" err="1">
                <a:solidFill>
                  <a:srgbClr val="000000"/>
                </a:solidFill>
                <a:latin typeface="Arial"/>
              </a:rPr>
              <a:t>Vivado</a:t>
            </a:r>
            <a:r>
              <a:rPr lang="en-US" sz="1400" b="1" kern="0" dirty="0">
                <a:solidFill>
                  <a:srgbClr val="000000"/>
                </a:solidFill>
                <a:latin typeface="Arial"/>
              </a:rPr>
              <a:t> HLS Standalone for all families</a:t>
            </a:r>
          </a:p>
        </p:txBody>
      </p:sp>
      <p:sp>
        <p:nvSpPr>
          <p:cNvPr id="20" name="TextBox 19">
            <a:extLst>
              <a:ext uri="{FF2B5EF4-FFF2-40B4-BE49-F238E27FC236}">
                <a16:creationId xmlns:a16="http://schemas.microsoft.com/office/drawing/2014/main" id="{B8AA45A9-D431-45A8-ADC8-4413E9F862B1}"/>
              </a:ext>
            </a:extLst>
          </p:cNvPr>
          <p:cNvSpPr txBox="1"/>
          <p:nvPr/>
        </p:nvSpPr>
        <p:spPr>
          <a:xfrm>
            <a:off x="7431088" y="3895880"/>
            <a:ext cx="4637373" cy="307777"/>
          </a:xfrm>
          <a:prstGeom prst="rect">
            <a:avLst/>
          </a:prstGeom>
          <a:gradFill rotWithShape="1">
            <a:gsLst>
              <a:gs pos="0">
                <a:srgbClr val="008CA8">
                  <a:tint val="50000"/>
                  <a:satMod val="300000"/>
                </a:srgbClr>
              </a:gs>
              <a:gs pos="35000">
                <a:srgbClr val="008CA8">
                  <a:tint val="37000"/>
                  <a:satMod val="300000"/>
                </a:srgbClr>
              </a:gs>
              <a:gs pos="100000">
                <a:srgbClr val="008CA8">
                  <a:tint val="15000"/>
                  <a:satMod val="350000"/>
                </a:srgbClr>
              </a:gs>
            </a:gsLst>
            <a:lin ang="16200000" scaled="1"/>
          </a:gradFill>
          <a:ln w="9525" cap="flat" cmpd="sng" algn="ctr">
            <a:solidFill>
              <a:srgbClr val="008CA8">
                <a:shade val="95000"/>
                <a:satMod val="105000"/>
              </a:srgbClr>
            </a:solidFill>
            <a:prstDash val="solid"/>
          </a:ln>
          <a:effectLst>
            <a:outerShdw blurRad="50800" dist="38100" dir="2700000" algn="tl" rotWithShape="0">
              <a:prstClr val="black">
                <a:alpha val="40000"/>
              </a:prstClr>
            </a:outerShdw>
          </a:effectLst>
        </p:spPr>
        <p:txBody>
          <a:bodyPr wrap="square" rtlCol="0">
            <a:spAutoFit/>
          </a:bodyPr>
          <a:lstStyle/>
          <a:p>
            <a:pPr algn="ctr" defTabSz="914400" fontAlgn="base">
              <a:spcBef>
                <a:spcPct val="0"/>
              </a:spcBef>
              <a:spcAft>
                <a:spcPct val="0"/>
              </a:spcAft>
              <a:defRPr/>
            </a:pPr>
            <a:r>
              <a:rPr lang="en-US" sz="1400" b="1" kern="0" dirty="0">
                <a:solidFill>
                  <a:srgbClr val="000000"/>
                </a:solidFill>
                <a:latin typeface="Arial"/>
              </a:rPr>
              <a:t>RTL Export to IP-XACT, </a:t>
            </a:r>
            <a:r>
              <a:rPr lang="en-US" sz="1400" b="1" kern="0" dirty="0" err="1">
                <a:solidFill>
                  <a:srgbClr val="000000"/>
                </a:solidFill>
                <a:latin typeface="Arial"/>
              </a:rPr>
              <a:t>SysGen</a:t>
            </a:r>
            <a:r>
              <a:rPr lang="en-US" sz="1400" b="1" kern="0" dirty="0">
                <a:solidFill>
                  <a:srgbClr val="000000"/>
                </a:solidFill>
                <a:latin typeface="Arial"/>
              </a:rPr>
              <a:t>, and </a:t>
            </a:r>
            <a:r>
              <a:rPr lang="en-US" sz="1400" b="1" kern="0" dirty="0" err="1">
                <a:solidFill>
                  <a:srgbClr val="000000"/>
                </a:solidFill>
                <a:latin typeface="Arial"/>
              </a:rPr>
              <a:t>Pcore</a:t>
            </a:r>
            <a:r>
              <a:rPr lang="en-US" sz="1400" b="1" kern="0" dirty="0">
                <a:solidFill>
                  <a:srgbClr val="000000"/>
                </a:solidFill>
                <a:latin typeface="Arial"/>
              </a:rPr>
              <a:t> formats</a:t>
            </a:r>
          </a:p>
        </p:txBody>
      </p:sp>
      <p:pic>
        <p:nvPicPr>
          <p:cNvPr id="21" name="Picture 2">
            <a:extLst>
              <a:ext uri="{FF2B5EF4-FFF2-40B4-BE49-F238E27FC236}">
                <a16:creationId xmlns:a16="http://schemas.microsoft.com/office/drawing/2014/main" id="{2E15C130-EF91-49EC-BAD9-45697C2CB95C}"/>
              </a:ext>
            </a:extLst>
          </p:cNvPr>
          <p:cNvPicPr>
            <a:picLocks noChangeAspect="1" noChangeArrowheads="1"/>
          </p:cNvPicPr>
          <p:nvPr/>
        </p:nvPicPr>
        <p:blipFill>
          <a:blip r:embed="rId2"/>
          <a:srcRect/>
          <a:stretch>
            <a:fillRect/>
          </a:stretch>
        </p:blipFill>
        <p:spPr bwMode="auto">
          <a:xfrm>
            <a:off x="1648895" y="1536700"/>
            <a:ext cx="5539306" cy="4597400"/>
          </a:xfrm>
          <a:prstGeom prst="rect">
            <a:avLst/>
          </a:prstGeom>
          <a:noFill/>
          <a:ln w="9525">
            <a:noFill/>
            <a:miter lim="800000"/>
            <a:headEnd/>
            <a:tailEnd/>
          </a:ln>
        </p:spPr>
      </p:pic>
      <p:grpSp>
        <p:nvGrpSpPr>
          <p:cNvPr id="22" name="Group 55">
            <a:extLst>
              <a:ext uri="{FF2B5EF4-FFF2-40B4-BE49-F238E27FC236}">
                <a16:creationId xmlns:a16="http://schemas.microsoft.com/office/drawing/2014/main" id="{FFB8A1B1-DD0E-401F-994A-69C868A0AEFE}"/>
              </a:ext>
            </a:extLst>
          </p:cNvPr>
          <p:cNvGrpSpPr/>
          <p:nvPr/>
        </p:nvGrpSpPr>
        <p:grpSpPr>
          <a:xfrm>
            <a:off x="4543960" y="3801265"/>
            <a:ext cx="2328328" cy="2112280"/>
            <a:chOff x="3531817" y="4005075"/>
            <a:chExt cx="1746701" cy="2112280"/>
          </a:xfrm>
        </p:grpSpPr>
        <p:cxnSp>
          <p:nvCxnSpPr>
            <p:cNvPr id="23" name="Straight Connector 22">
              <a:extLst>
                <a:ext uri="{FF2B5EF4-FFF2-40B4-BE49-F238E27FC236}">
                  <a16:creationId xmlns:a16="http://schemas.microsoft.com/office/drawing/2014/main" id="{26E441A7-6DF7-4668-9625-5D0D73276846}"/>
                </a:ext>
              </a:extLst>
            </p:cNvPr>
            <p:cNvCxnSpPr/>
            <p:nvPr/>
          </p:nvCxnSpPr>
          <p:spPr>
            <a:xfrm>
              <a:off x="3535065" y="6117350"/>
              <a:ext cx="1743453" cy="0"/>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cxnSp>
          <p:nvCxnSpPr>
            <p:cNvPr id="24" name="Straight Connector 23">
              <a:extLst>
                <a:ext uri="{FF2B5EF4-FFF2-40B4-BE49-F238E27FC236}">
                  <a16:creationId xmlns:a16="http://schemas.microsoft.com/office/drawing/2014/main" id="{4C68682E-9525-4966-B7C2-16D6DBE79BEC}"/>
                </a:ext>
              </a:extLst>
            </p:cNvPr>
            <p:cNvCxnSpPr/>
            <p:nvPr/>
          </p:nvCxnSpPr>
          <p:spPr>
            <a:xfrm rot="5400000" flipH="1" flipV="1">
              <a:off x="3035801" y="5618086"/>
              <a:ext cx="998531" cy="1"/>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cxnSp>
          <p:nvCxnSpPr>
            <p:cNvPr id="25" name="Straight Connector 24">
              <a:extLst>
                <a:ext uri="{FF2B5EF4-FFF2-40B4-BE49-F238E27FC236}">
                  <a16:creationId xmlns:a16="http://schemas.microsoft.com/office/drawing/2014/main" id="{971BCCB7-C538-41BF-9EBA-24C593297C39}"/>
                </a:ext>
              </a:extLst>
            </p:cNvPr>
            <p:cNvCxnSpPr/>
            <p:nvPr/>
          </p:nvCxnSpPr>
          <p:spPr>
            <a:xfrm>
              <a:off x="3534989" y="4005075"/>
              <a:ext cx="1743529" cy="0"/>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cxnSp>
          <p:nvCxnSpPr>
            <p:cNvPr id="26" name="Straight Connector 25">
              <a:extLst>
                <a:ext uri="{FF2B5EF4-FFF2-40B4-BE49-F238E27FC236}">
                  <a16:creationId xmlns:a16="http://schemas.microsoft.com/office/drawing/2014/main" id="{AC6D23A4-5433-431B-9650-0F273E77C429}"/>
                </a:ext>
              </a:extLst>
            </p:cNvPr>
            <p:cNvCxnSpPr/>
            <p:nvPr/>
          </p:nvCxnSpPr>
          <p:spPr>
            <a:xfrm rot="5400000" flipH="1" flipV="1">
              <a:off x="2974946" y="4561948"/>
              <a:ext cx="1113744" cy="1"/>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cxnSp>
          <p:nvCxnSpPr>
            <p:cNvPr id="27" name="Straight Connector 26">
              <a:extLst>
                <a:ext uri="{FF2B5EF4-FFF2-40B4-BE49-F238E27FC236}">
                  <a16:creationId xmlns:a16="http://schemas.microsoft.com/office/drawing/2014/main" id="{19005E67-6008-444D-A7E0-B056102699E1}"/>
                </a:ext>
              </a:extLst>
            </p:cNvPr>
            <p:cNvCxnSpPr/>
            <p:nvPr/>
          </p:nvCxnSpPr>
          <p:spPr>
            <a:xfrm rot="5400000" flipH="1" flipV="1">
              <a:off x="4212168" y="5061215"/>
              <a:ext cx="2112279" cy="1"/>
            </a:xfrm>
            <a:prstGeom prst="line">
              <a:avLst/>
            </a:prstGeom>
            <a:noFill/>
            <a:ln w="25400" cap="flat" cmpd="sng" algn="ctr">
              <a:solidFill>
                <a:srgbClr val="FF0000"/>
              </a:solidFill>
              <a:prstDash val="solid"/>
            </a:ln>
            <a:effectLst>
              <a:outerShdw blurRad="40000" dist="20000" dir="5400000" rotWithShape="0">
                <a:srgbClr val="000000">
                  <a:alpha val="38000"/>
                </a:srgbClr>
              </a:outerShdw>
            </a:effectLst>
          </p:spPr>
        </p:cxnSp>
      </p:grpSp>
    </p:spTree>
    <p:extLst>
      <p:ext uri="{BB962C8B-B14F-4D97-AF65-F5344CB8AC3E}">
        <p14:creationId xmlns:p14="http://schemas.microsoft.com/office/powerpoint/2010/main" val="3699899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RTL Export Support</a:t>
            </a:r>
          </a:p>
        </p:txBody>
      </p:sp>
      <p:sp>
        <p:nvSpPr>
          <p:cNvPr id="3" name="Content Placeholder 2"/>
          <p:cNvSpPr>
            <a:spLocks noGrp="1"/>
          </p:cNvSpPr>
          <p:nvPr>
            <p:ph idx="1"/>
          </p:nvPr>
        </p:nvSpPr>
        <p:spPr/>
        <p:txBody>
          <a:bodyPr/>
          <a:lstStyle/>
          <a:p>
            <a:r>
              <a:rPr lang="en-US" dirty="0"/>
              <a:t>RTL Export</a:t>
            </a:r>
          </a:p>
          <a:p>
            <a:pPr lvl="1"/>
            <a:r>
              <a:rPr lang="en-US" dirty="0"/>
              <a:t>Can be exported to one of the two types</a:t>
            </a:r>
          </a:p>
          <a:p>
            <a:pPr lvl="2"/>
            <a:r>
              <a:rPr lang="en-US" dirty="0"/>
              <a:t>IP-XACT formatted IP for use with Vitis System Edition (SE)</a:t>
            </a:r>
          </a:p>
          <a:p>
            <a:pPr lvl="3"/>
            <a:r>
              <a:rPr lang="en-US" dirty="0"/>
              <a:t>7 Series and Zynq families only; supported by HLS and VITIS_HLS licenses</a:t>
            </a:r>
          </a:p>
          <a:p>
            <a:pPr lvl="2"/>
            <a:r>
              <a:rPr lang="en-US" dirty="0"/>
              <a:t>A System Generator IP block</a:t>
            </a:r>
          </a:p>
          <a:p>
            <a:pPr lvl="3"/>
            <a:r>
              <a:rPr lang="en-US" dirty="0"/>
              <a:t>7 Series and Zynq families only; supported by HLS and VITIS_HLS licenses</a:t>
            </a:r>
          </a:p>
          <a:p>
            <a:r>
              <a:rPr lang="en-US" dirty="0"/>
              <a:t>Generation in both Verilog and VHDL for non-bus or non-interface based designs</a:t>
            </a:r>
          </a:p>
          <a:p>
            <a:r>
              <a:rPr lang="en-US" dirty="0"/>
              <a:t>Logic synthesis will automatically be performed </a:t>
            </a:r>
          </a:p>
          <a:p>
            <a:pPr lvl="1"/>
            <a:r>
              <a:rPr lang="en-US" dirty="0"/>
              <a:t>HLS license will use Vitis RTL Synthesis </a:t>
            </a:r>
          </a:p>
        </p:txBody>
      </p:sp>
      <p:sp>
        <p:nvSpPr>
          <p:cNvPr id="8" name="Slide Number Placeholder 7"/>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45</a:t>
            </a:fld>
            <a:endParaRPr lang="en-US" dirty="0"/>
          </a:p>
        </p:txBody>
      </p:sp>
      <p:sp>
        <p:nvSpPr>
          <p:cNvPr id="7"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45</a:t>
            </a:fld>
            <a:endParaRPr lang="en-US" sz="1000" dirty="0">
              <a:solidFill>
                <a:schemeClr val="bg1"/>
              </a:solidFill>
              <a:latin typeface="Arial" charset="0"/>
              <a:ea typeface="ＭＳ Ｐゴシック" pitchFamily="34" charset="-128"/>
              <a:cs typeface="Arial"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RTL Export: Synthesis</a:t>
            </a:r>
          </a:p>
        </p:txBody>
      </p:sp>
      <p:sp>
        <p:nvSpPr>
          <p:cNvPr id="2" name="Content Placeholder 1"/>
          <p:cNvSpPr>
            <a:spLocks noGrp="1"/>
          </p:cNvSpPr>
          <p:nvPr>
            <p:ph idx="1"/>
          </p:nvPr>
        </p:nvSpPr>
        <p:spPr/>
        <p:txBody>
          <a:bodyPr/>
          <a:lstStyle/>
          <a:p>
            <a:r>
              <a:rPr lang="en-US" dirty="0"/>
              <a:t>RTL Synthesis can be performed to evaluate the RTL</a:t>
            </a:r>
          </a:p>
          <a:p>
            <a:pPr lvl="1"/>
            <a:r>
              <a:rPr lang="en-US" dirty="0"/>
              <a:t>IP-XACT and System Generator formats: Vitis synthesis performed</a:t>
            </a:r>
          </a:p>
          <a:p>
            <a:pPr lvl="1"/>
            <a:r>
              <a:rPr lang="en-US" dirty="0"/>
              <a:t>Pcore format: Vitis synthesis is performed</a:t>
            </a:r>
          </a:p>
          <a:p>
            <a:pPr>
              <a:buNone/>
            </a:pPr>
            <a:endParaRPr lang="en-US" dirty="0"/>
          </a:p>
          <a:p>
            <a:pPr>
              <a:buNone/>
            </a:pPr>
            <a:endParaRPr lang="en-US" dirty="0"/>
          </a:p>
          <a:p>
            <a:r>
              <a:rPr lang="en-US" dirty="0"/>
              <a:t>RTL synthesis results are not included with the IP package</a:t>
            </a:r>
          </a:p>
          <a:p>
            <a:pPr lvl="1"/>
            <a:r>
              <a:rPr lang="en-US" dirty="0"/>
              <a:t>Evaluate step is provided to give confidence </a:t>
            </a:r>
          </a:p>
          <a:p>
            <a:pPr lvl="2"/>
            <a:r>
              <a:rPr lang="en-US" dirty="0"/>
              <a:t>Timing will be as estimate (or better)</a:t>
            </a:r>
          </a:p>
          <a:p>
            <a:pPr lvl="2"/>
            <a:r>
              <a:rPr lang="en-US" dirty="0"/>
              <a:t>Area will be as estimated (or better)</a:t>
            </a:r>
          </a:p>
          <a:p>
            <a:pPr lvl="1"/>
            <a:r>
              <a:rPr lang="en-US" dirty="0"/>
              <a:t>Final RTL IP is synthesized with the rest of the RTL design</a:t>
            </a:r>
          </a:p>
          <a:p>
            <a:pPr lvl="2"/>
            <a:r>
              <a:rPr lang="en-US" dirty="0"/>
              <a:t>RTL Synthesis results from the Vitis HLS evaluation are not used</a:t>
            </a:r>
          </a:p>
        </p:txBody>
      </p:sp>
      <p:sp>
        <p:nvSpPr>
          <p:cNvPr id="10" name="Slide Number Placeholder 9"/>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46</a:t>
            </a:fld>
            <a:endParaRPr lang="en-US" dirty="0"/>
          </a:p>
        </p:txBody>
      </p:sp>
      <p:graphicFrame>
        <p:nvGraphicFramePr>
          <p:cNvPr id="16" name="Content Placeholder 6">
            <a:extLst>
              <a:ext uri="{FF2B5EF4-FFF2-40B4-BE49-F238E27FC236}">
                <a16:creationId xmlns:a16="http://schemas.microsoft.com/office/drawing/2014/main" id="{FB820060-31EB-49BD-B27D-92F39255D134}"/>
              </a:ext>
            </a:extLst>
          </p:cNvPr>
          <p:cNvGraphicFramePr>
            <a:graphicFrameLocks/>
          </p:cNvGraphicFramePr>
          <p:nvPr/>
        </p:nvGraphicFramePr>
        <p:xfrm>
          <a:off x="4657720" y="1350605"/>
          <a:ext cx="8502952" cy="20848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7" name="Right Brace 16">
            <a:extLst>
              <a:ext uri="{FF2B5EF4-FFF2-40B4-BE49-F238E27FC236}">
                <a16:creationId xmlns:a16="http://schemas.microsoft.com/office/drawing/2014/main" id="{463643E8-83FC-4492-8313-CEDC9176803F}"/>
              </a:ext>
            </a:extLst>
          </p:cNvPr>
          <p:cNvSpPr/>
          <p:nvPr/>
        </p:nvSpPr>
        <p:spPr>
          <a:xfrm rot="5400000">
            <a:off x="9625801" y="2522079"/>
            <a:ext cx="172479" cy="2151833"/>
          </a:xfrm>
          <a:prstGeom prst="rightBrace">
            <a:avLst/>
          </a:prstGeom>
          <a:noFill/>
          <a:ln w="25400" cap="flat" cmpd="sng" algn="ctr">
            <a:solidFill>
              <a:srgbClr val="3F3F3F"/>
            </a:solidFill>
            <a:prstDash val="solid"/>
          </a:ln>
          <a:effectLst>
            <a:outerShdw blurRad="40000" dist="20000" dir="5400000" rotWithShape="0">
              <a:srgbClr val="000000">
                <a:alpha val="38000"/>
              </a:srgbClr>
            </a:outerShdw>
          </a:effectLst>
        </p:spPr>
        <p:txBody>
          <a:bodyPr rtlCol="0" anchor="ctr"/>
          <a:lstStyle/>
          <a:p>
            <a:pPr algn="ctr" defTabSz="914400" fontAlgn="base">
              <a:spcBef>
                <a:spcPct val="0"/>
              </a:spcBef>
              <a:spcAft>
                <a:spcPct val="0"/>
              </a:spcAft>
              <a:defRPr/>
            </a:pPr>
            <a:endParaRPr lang="en-US" kern="0" dirty="0">
              <a:solidFill>
                <a:srgbClr val="000000"/>
              </a:solidFill>
              <a:latin typeface="Arial"/>
            </a:endParaRPr>
          </a:p>
        </p:txBody>
      </p:sp>
      <p:sp>
        <p:nvSpPr>
          <p:cNvPr id="18" name="TextBox 17">
            <a:extLst>
              <a:ext uri="{FF2B5EF4-FFF2-40B4-BE49-F238E27FC236}">
                <a16:creationId xmlns:a16="http://schemas.microsoft.com/office/drawing/2014/main" id="{DA4DEDCD-2E6F-4106-94A3-29BD14A24455}"/>
              </a:ext>
            </a:extLst>
          </p:cNvPr>
          <p:cNvSpPr txBox="1"/>
          <p:nvPr/>
        </p:nvSpPr>
        <p:spPr>
          <a:xfrm>
            <a:off x="8285924" y="3716116"/>
            <a:ext cx="3076447" cy="307777"/>
          </a:xfrm>
          <a:prstGeom prst="rect">
            <a:avLst/>
          </a:prstGeom>
          <a:noFill/>
        </p:spPr>
        <p:txBody>
          <a:bodyPr wrap="square" rtlCol="0">
            <a:spAutoFit/>
          </a:bodyPr>
          <a:lstStyle/>
          <a:p>
            <a:pPr algn="ctr" defTabSz="914400" fontAlgn="base">
              <a:spcBef>
                <a:spcPct val="0"/>
              </a:spcBef>
              <a:spcAft>
                <a:spcPct val="0"/>
              </a:spcAft>
              <a:defRPr/>
            </a:pPr>
            <a:r>
              <a:rPr lang="en-US" sz="1400" kern="0" dirty="0">
                <a:solidFill>
                  <a:srgbClr val="000000"/>
                </a:solidFill>
              </a:rPr>
              <a:t>IP Repositories</a:t>
            </a:r>
          </a:p>
        </p:txBody>
      </p:sp>
      <p:sp>
        <p:nvSpPr>
          <p:cNvPr id="19" name="Right Brace 18">
            <a:extLst>
              <a:ext uri="{FF2B5EF4-FFF2-40B4-BE49-F238E27FC236}">
                <a16:creationId xmlns:a16="http://schemas.microsoft.com/office/drawing/2014/main" id="{650B2C51-315E-4D35-8D06-D26D7DCE3A38}"/>
              </a:ext>
            </a:extLst>
          </p:cNvPr>
          <p:cNvSpPr/>
          <p:nvPr/>
        </p:nvSpPr>
        <p:spPr>
          <a:xfrm rot="5400000">
            <a:off x="7590680" y="2988990"/>
            <a:ext cx="166381" cy="1224106"/>
          </a:xfrm>
          <a:prstGeom prst="rightBrace">
            <a:avLst/>
          </a:prstGeom>
          <a:noFill/>
          <a:ln w="25400" cap="flat" cmpd="sng" algn="ctr">
            <a:solidFill>
              <a:srgbClr val="3F3F3F"/>
            </a:solidFill>
            <a:prstDash val="solid"/>
          </a:ln>
          <a:effectLst>
            <a:outerShdw blurRad="40000" dist="20000" dir="5400000" rotWithShape="0">
              <a:srgbClr val="000000">
                <a:alpha val="38000"/>
              </a:srgbClr>
            </a:outerShdw>
          </a:effectLst>
        </p:spPr>
        <p:txBody>
          <a:bodyPr rtlCol="0" anchor="ctr"/>
          <a:lstStyle/>
          <a:p>
            <a:pPr algn="ctr" defTabSz="914400" fontAlgn="base">
              <a:spcBef>
                <a:spcPct val="0"/>
              </a:spcBef>
              <a:spcAft>
                <a:spcPct val="0"/>
              </a:spcAft>
              <a:defRPr/>
            </a:pPr>
            <a:endParaRPr lang="en-US" kern="0" dirty="0">
              <a:solidFill>
                <a:srgbClr val="000000"/>
              </a:solidFill>
              <a:latin typeface="Arial"/>
            </a:endParaRPr>
          </a:p>
        </p:txBody>
      </p:sp>
      <p:sp>
        <p:nvSpPr>
          <p:cNvPr id="20" name="TextBox 19">
            <a:extLst>
              <a:ext uri="{FF2B5EF4-FFF2-40B4-BE49-F238E27FC236}">
                <a16:creationId xmlns:a16="http://schemas.microsoft.com/office/drawing/2014/main" id="{D206378A-0F1C-4621-82E9-15BE3149C82F}"/>
              </a:ext>
            </a:extLst>
          </p:cNvPr>
          <p:cNvSpPr txBox="1"/>
          <p:nvPr/>
        </p:nvSpPr>
        <p:spPr>
          <a:xfrm>
            <a:off x="5942656" y="3715455"/>
            <a:ext cx="3462426" cy="307777"/>
          </a:xfrm>
          <a:prstGeom prst="rect">
            <a:avLst/>
          </a:prstGeom>
          <a:noFill/>
        </p:spPr>
        <p:txBody>
          <a:bodyPr wrap="square" rtlCol="0">
            <a:spAutoFit/>
          </a:bodyPr>
          <a:lstStyle/>
          <a:p>
            <a:pPr algn="ctr" defTabSz="914400" fontAlgn="base">
              <a:spcBef>
                <a:spcPct val="0"/>
              </a:spcBef>
              <a:spcAft>
                <a:spcPct val="0"/>
              </a:spcAft>
              <a:defRPr/>
            </a:pPr>
            <a:r>
              <a:rPr lang="en-US" sz="1400" kern="0" dirty="0">
                <a:solidFill>
                  <a:srgbClr val="000000"/>
                </a:solidFill>
              </a:rPr>
              <a:t>RTL Synthesis Results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RTL Export: IP Repositories</a:t>
            </a:r>
          </a:p>
        </p:txBody>
      </p:sp>
      <p:sp>
        <p:nvSpPr>
          <p:cNvPr id="2" name="Content Placeholder 1"/>
          <p:cNvSpPr>
            <a:spLocks noGrp="1"/>
          </p:cNvSpPr>
          <p:nvPr>
            <p:ph idx="1"/>
          </p:nvPr>
        </p:nvSpPr>
        <p:spPr/>
        <p:txBody>
          <a:bodyPr/>
          <a:lstStyle/>
          <a:p>
            <a:endParaRPr lang="en-US" dirty="0"/>
          </a:p>
          <a:p>
            <a:r>
              <a:rPr lang="en-US" dirty="0"/>
              <a:t>IP can be imported </a:t>
            </a:r>
            <a:br>
              <a:rPr lang="en-US" dirty="0"/>
            </a:br>
            <a:r>
              <a:rPr lang="en-US" dirty="0"/>
              <a:t>into other Xilinx tools</a:t>
            </a:r>
          </a:p>
          <a:p>
            <a:pPr lvl="2"/>
            <a:endParaRPr lang="en-US" dirty="0"/>
          </a:p>
        </p:txBody>
      </p:sp>
      <p:sp>
        <p:nvSpPr>
          <p:cNvPr id="12" name="Slide Number Placeholder 11"/>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47</a:t>
            </a:fld>
            <a:endParaRPr lang="en-US" dirty="0"/>
          </a:p>
        </p:txBody>
      </p:sp>
      <p:graphicFrame>
        <p:nvGraphicFramePr>
          <p:cNvPr id="20" name="Content Placeholder 6">
            <a:extLst>
              <a:ext uri="{FF2B5EF4-FFF2-40B4-BE49-F238E27FC236}">
                <a16:creationId xmlns:a16="http://schemas.microsoft.com/office/drawing/2014/main" id="{25A07970-F01D-4F3B-88DB-607172B8B982}"/>
              </a:ext>
            </a:extLst>
          </p:cNvPr>
          <p:cNvGraphicFramePr>
            <a:graphicFrameLocks/>
          </p:cNvGraphicFramePr>
          <p:nvPr/>
        </p:nvGraphicFramePr>
        <p:xfrm>
          <a:off x="3331516" y="2379784"/>
          <a:ext cx="7825226" cy="26883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2" name="TextBox 21">
            <a:extLst>
              <a:ext uri="{FF2B5EF4-FFF2-40B4-BE49-F238E27FC236}">
                <a16:creationId xmlns:a16="http://schemas.microsoft.com/office/drawing/2014/main" id="{A725241B-873B-4B5E-B11F-888A16919DAA}"/>
              </a:ext>
            </a:extLst>
          </p:cNvPr>
          <p:cNvSpPr txBox="1"/>
          <p:nvPr/>
        </p:nvSpPr>
        <p:spPr>
          <a:xfrm>
            <a:off x="1909060" y="3594370"/>
            <a:ext cx="3009157" cy="954107"/>
          </a:xfrm>
          <a:prstGeom prst="rect">
            <a:avLst/>
          </a:prstGeom>
          <a:solidFill>
            <a:srgbClr val="8B8D09">
              <a:lumMod val="40000"/>
              <a:lumOff val="60000"/>
            </a:srgbClr>
          </a:solidFill>
          <a:ln>
            <a:solidFill>
              <a:srgbClr val="000000"/>
            </a:solidFill>
          </a:ln>
          <a:effectLst>
            <a:outerShdw blurRad="50800" dist="38100" dir="2700000" algn="tl" rotWithShape="0">
              <a:prstClr val="black">
                <a:alpha val="40000"/>
              </a:prstClr>
            </a:outerShdw>
          </a:effectLst>
        </p:spPr>
        <p:txBody>
          <a:bodyPr wrap="none" rtlCol="0">
            <a:spAutoFit/>
          </a:bodyPr>
          <a:lstStyle/>
          <a:p>
            <a:pPr defTabSz="914400" fontAlgn="base">
              <a:spcBef>
                <a:spcPct val="0"/>
              </a:spcBef>
              <a:spcAft>
                <a:spcPct val="0"/>
              </a:spcAft>
              <a:defRPr/>
            </a:pPr>
            <a:r>
              <a:rPr lang="en-US" sz="1400" b="1" u="sng" kern="0" dirty="0">
                <a:solidFill>
                  <a:srgbClr val="000000"/>
                </a:solidFill>
              </a:rPr>
              <a:t>In Vitis :</a:t>
            </a:r>
          </a:p>
          <a:p>
            <a:pPr marL="342900" indent="-342900" defTabSz="914400" fontAlgn="base">
              <a:spcBef>
                <a:spcPct val="0"/>
              </a:spcBef>
              <a:spcAft>
                <a:spcPct val="0"/>
              </a:spcAft>
              <a:buFont typeface="+mj-lt"/>
              <a:buAutoNum type="arabicPeriod"/>
              <a:defRPr/>
            </a:pPr>
            <a:r>
              <a:rPr lang="en-US" sz="1400" kern="0" dirty="0">
                <a:solidFill>
                  <a:srgbClr val="000000"/>
                </a:solidFill>
              </a:rPr>
              <a:t>Project Manager &gt; IP Catalog </a:t>
            </a:r>
          </a:p>
          <a:p>
            <a:pPr marL="342900" indent="-342900" defTabSz="914400" fontAlgn="base">
              <a:spcBef>
                <a:spcPct val="0"/>
              </a:spcBef>
              <a:spcAft>
                <a:spcPct val="0"/>
              </a:spcAft>
              <a:buFont typeface="+mj-lt"/>
              <a:buAutoNum type="arabicPeriod"/>
              <a:defRPr/>
            </a:pPr>
            <a:r>
              <a:rPr lang="en-US" sz="1400" kern="0" dirty="0">
                <a:solidFill>
                  <a:srgbClr val="000000"/>
                </a:solidFill>
              </a:rPr>
              <a:t>Add IP to import this block</a:t>
            </a:r>
          </a:p>
          <a:p>
            <a:pPr marL="342900" indent="-342900" defTabSz="914400" fontAlgn="base">
              <a:spcBef>
                <a:spcPct val="0"/>
              </a:spcBef>
              <a:spcAft>
                <a:spcPct val="0"/>
              </a:spcAft>
              <a:buFont typeface="+mj-lt"/>
              <a:buAutoNum type="arabicPeriod"/>
              <a:defRPr/>
            </a:pPr>
            <a:r>
              <a:rPr lang="en-US" sz="1400" kern="0" dirty="0">
                <a:solidFill>
                  <a:srgbClr val="000000"/>
                </a:solidFill>
              </a:rPr>
              <a:t>Browse to the zip file inside “</a:t>
            </a:r>
            <a:r>
              <a:rPr lang="en-US" sz="1400" kern="0" dirty="0" err="1">
                <a:solidFill>
                  <a:srgbClr val="000000"/>
                </a:solidFill>
              </a:rPr>
              <a:t>ip</a:t>
            </a:r>
            <a:r>
              <a:rPr lang="en-US" sz="1400" kern="0" dirty="0">
                <a:solidFill>
                  <a:srgbClr val="000000"/>
                </a:solidFill>
              </a:rPr>
              <a:t>”</a:t>
            </a:r>
          </a:p>
        </p:txBody>
      </p:sp>
      <p:sp>
        <p:nvSpPr>
          <p:cNvPr id="26" name="TextBox 25">
            <a:extLst>
              <a:ext uri="{FF2B5EF4-FFF2-40B4-BE49-F238E27FC236}">
                <a16:creationId xmlns:a16="http://schemas.microsoft.com/office/drawing/2014/main" id="{395D7CAB-74AC-4702-B80C-1100BC701776}"/>
              </a:ext>
            </a:extLst>
          </p:cNvPr>
          <p:cNvSpPr txBox="1"/>
          <p:nvPr/>
        </p:nvSpPr>
        <p:spPr>
          <a:xfrm>
            <a:off x="3058510" y="5359629"/>
            <a:ext cx="3028393" cy="954107"/>
          </a:xfrm>
          <a:prstGeom prst="rect">
            <a:avLst/>
          </a:prstGeom>
          <a:solidFill>
            <a:srgbClr val="8B8D09">
              <a:lumMod val="40000"/>
              <a:lumOff val="60000"/>
            </a:srgbClr>
          </a:solidFill>
          <a:ln>
            <a:solidFill>
              <a:srgbClr val="000000"/>
            </a:solidFill>
          </a:ln>
          <a:effectLst>
            <a:outerShdw blurRad="50800" dist="38100" dir="2700000" algn="tl" rotWithShape="0">
              <a:prstClr val="black">
                <a:alpha val="40000"/>
              </a:prstClr>
            </a:outerShdw>
          </a:effectLst>
        </p:spPr>
        <p:txBody>
          <a:bodyPr wrap="none" rtlCol="0">
            <a:spAutoFit/>
          </a:bodyPr>
          <a:lstStyle/>
          <a:p>
            <a:pPr defTabSz="914400" fontAlgn="base">
              <a:spcBef>
                <a:spcPct val="0"/>
              </a:spcBef>
              <a:spcAft>
                <a:spcPct val="0"/>
              </a:spcAft>
              <a:defRPr/>
            </a:pPr>
            <a:r>
              <a:rPr lang="en-US" sz="1400" b="1" u="sng" kern="0" dirty="0">
                <a:solidFill>
                  <a:srgbClr val="000000"/>
                </a:solidFill>
              </a:rPr>
              <a:t>In System  Generator :</a:t>
            </a:r>
          </a:p>
          <a:p>
            <a:pPr marL="342900" indent="-342900" defTabSz="914400" fontAlgn="base">
              <a:spcBef>
                <a:spcPct val="0"/>
              </a:spcBef>
              <a:spcAft>
                <a:spcPct val="0"/>
              </a:spcAft>
              <a:buFont typeface="+mj-lt"/>
              <a:buAutoNum type="arabicPeriod"/>
              <a:defRPr/>
            </a:pPr>
            <a:r>
              <a:rPr lang="en-US" sz="1400" kern="0" dirty="0">
                <a:solidFill>
                  <a:srgbClr val="000000"/>
                </a:solidFill>
              </a:rPr>
              <a:t>Use </a:t>
            </a:r>
            <a:r>
              <a:rPr lang="en-US" sz="1400" kern="0" dirty="0" err="1">
                <a:solidFill>
                  <a:srgbClr val="000000"/>
                </a:solidFill>
              </a:rPr>
              <a:t>XilinxBlockAdd</a:t>
            </a:r>
            <a:endParaRPr lang="en-US" sz="1400" kern="0" dirty="0">
              <a:solidFill>
                <a:srgbClr val="000000"/>
              </a:solidFill>
            </a:endParaRPr>
          </a:p>
          <a:p>
            <a:pPr marL="342900" indent="-342900" defTabSz="914400" fontAlgn="base">
              <a:spcBef>
                <a:spcPct val="0"/>
              </a:spcBef>
              <a:spcAft>
                <a:spcPct val="0"/>
              </a:spcAft>
              <a:buFont typeface="+mj-lt"/>
              <a:buAutoNum type="arabicPeriod"/>
              <a:defRPr/>
            </a:pPr>
            <a:r>
              <a:rPr lang="en-US" sz="1400" kern="0" dirty="0">
                <a:solidFill>
                  <a:srgbClr val="000000"/>
                </a:solidFill>
              </a:rPr>
              <a:t>Select </a:t>
            </a:r>
            <a:r>
              <a:rPr lang="en-US" sz="1400" kern="0" dirty="0" err="1">
                <a:solidFill>
                  <a:srgbClr val="000000"/>
                </a:solidFill>
              </a:rPr>
              <a:t>Vitis_HLS</a:t>
            </a:r>
            <a:r>
              <a:rPr lang="en-US" sz="1400" kern="0" dirty="0">
                <a:solidFill>
                  <a:srgbClr val="000000"/>
                </a:solidFill>
              </a:rPr>
              <a:t> block type</a:t>
            </a:r>
          </a:p>
          <a:p>
            <a:pPr marL="342900" indent="-342900" defTabSz="914400" fontAlgn="base">
              <a:spcBef>
                <a:spcPct val="0"/>
              </a:spcBef>
              <a:spcAft>
                <a:spcPct val="0"/>
              </a:spcAft>
              <a:buFont typeface="+mj-lt"/>
              <a:buAutoNum type="arabicPeriod"/>
              <a:defRPr/>
            </a:pPr>
            <a:r>
              <a:rPr lang="en-US" sz="1400" kern="0" dirty="0">
                <a:solidFill>
                  <a:srgbClr val="000000"/>
                </a:solidFill>
              </a:rPr>
              <a:t>Browse to the solution directory</a:t>
            </a:r>
          </a:p>
        </p:txBody>
      </p:sp>
      <p:sp>
        <p:nvSpPr>
          <p:cNvPr id="27" name="Right Arrow 20">
            <a:extLst>
              <a:ext uri="{FF2B5EF4-FFF2-40B4-BE49-F238E27FC236}">
                <a16:creationId xmlns:a16="http://schemas.microsoft.com/office/drawing/2014/main" id="{004F9C6B-52C7-4945-8E14-62C9C9205C5F}"/>
              </a:ext>
            </a:extLst>
          </p:cNvPr>
          <p:cNvSpPr/>
          <p:nvPr/>
        </p:nvSpPr>
        <p:spPr bwMode="auto">
          <a:xfrm flipH="1">
            <a:off x="5248920" y="4004748"/>
            <a:ext cx="837982" cy="133350"/>
          </a:xfrm>
          <a:prstGeom prst="rightArrow">
            <a:avLst/>
          </a:prstGeom>
          <a:solidFill>
            <a:srgbClr val="EC891D"/>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
        <p:nvSpPr>
          <p:cNvPr id="28" name="Right Arrow 22">
            <a:extLst>
              <a:ext uri="{FF2B5EF4-FFF2-40B4-BE49-F238E27FC236}">
                <a16:creationId xmlns:a16="http://schemas.microsoft.com/office/drawing/2014/main" id="{8A0A5627-9EBE-4F2B-86F9-9938D69719DE}"/>
              </a:ext>
            </a:extLst>
          </p:cNvPr>
          <p:cNvSpPr/>
          <p:nvPr/>
        </p:nvSpPr>
        <p:spPr bwMode="auto">
          <a:xfrm rot="19260130" flipH="1">
            <a:off x="6159368" y="5350024"/>
            <a:ext cx="822960" cy="120198"/>
          </a:xfrm>
          <a:prstGeom prst="rightArrow">
            <a:avLst/>
          </a:prstGeom>
          <a:solidFill>
            <a:srgbClr val="EC891D"/>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grpSp>
        <p:nvGrpSpPr>
          <p:cNvPr id="29" name="Group 11">
            <a:extLst>
              <a:ext uri="{FF2B5EF4-FFF2-40B4-BE49-F238E27FC236}">
                <a16:creationId xmlns:a16="http://schemas.microsoft.com/office/drawing/2014/main" id="{40AAB4E1-D0F6-416C-8F1A-4C8A6D02B904}"/>
              </a:ext>
            </a:extLst>
          </p:cNvPr>
          <p:cNvGrpSpPr/>
          <p:nvPr/>
        </p:nvGrpSpPr>
        <p:grpSpPr>
          <a:xfrm>
            <a:off x="4432442" y="1961251"/>
            <a:ext cx="3173908" cy="646331"/>
            <a:chOff x="6067768" y="1470345"/>
            <a:chExt cx="2381050" cy="646331"/>
          </a:xfrm>
        </p:grpSpPr>
        <p:sp>
          <p:nvSpPr>
            <p:cNvPr id="30" name="TextBox 29">
              <a:extLst>
                <a:ext uri="{FF2B5EF4-FFF2-40B4-BE49-F238E27FC236}">
                  <a16:creationId xmlns:a16="http://schemas.microsoft.com/office/drawing/2014/main" id="{F0830CA9-558B-4C95-8A3E-03D310719FEC}"/>
                </a:ext>
              </a:extLst>
            </p:cNvPr>
            <p:cNvSpPr txBox="1"/>
            <p:nvPr/>
          </p:nvSpPr>
          <p:spPr>
            <a:xfrm>
              <a:off x="6067768" y="1470345"/>
              <a:ext cx="1449765" cy="646331"/>
            </a:xfrm>
            <a:prstGeom prst="rect">
              <a:avLst/>
            </a:prstGeom>
            <a:solidFill>
              <a:srgbClr val="FFFFFF"/>
            </a:solidFill>
            <a:ln w="25400" cap="flat" cmpd="sng" algn="ctr">
              <a:solidFill>
                <a:srgbClr val="008CA8"/>
              </a:solidFill>
              <a:prstDash val="solid"/>
            </a:ln>
            <a:effectLst/>
          </p:spPr>
          <p:txBody>
            <a:bodyPr wrap="none" rtlCol="0">
              <a:spAutoFit/>
            </a:bodyPr>
            <a:lstStyle/>
            <a:p>
              <a:pPr algn="ctr" defTabSz="914400" fontAlgn="base">
                <a:spcBef>
                  <a:spcPct val="0"/>
                </a:spcBef>
                <a:spcAft>
                  <a:spcPct val="0"/>
                </a:spcAft>
                <a:defRPr/>
              </a:pPr>
              <a:r>
                <a:rPr lang="en-US" sz="1200" b="1" u="sng" kern="0" dirty="0">
                  <a:solidFill>
                    <a:srgbClr val="000000"/>
                  </a:solidFill>
                  <a:latin typeface="Arial"/>
                </a:rPr>
                <a:t>Project Directory</a:t>
              </a:r>
            </a:p>
            <a:p>
              <a:pPr algn="ctr" defTabSz="914400" fontAlgn="base">
                <a:spcBef>
                  <a:spcPct val="0"/>
                </a:spcBef>
                <a:spcAft>
                  <a:spcPct val="0"/>
                </a:spcAft>
                <a:defRPr/>
              </a:pPr>
              <a:r>
                <a:rPr lang="en-US" sz="1200" kern="0" dirty="0">
                  <a:solidFill>
                    <a:srgbClr val="000000"/>
                  </a:solidFill>
                  <a:latin typeface="Arial"/>
                </a:rPr>
                <a:t>Top-level project directory</a:t>
              </a:r>
            </a:p>
            <a:p>
              <a:pPr algn="ctr" defTabSz="914400" fontAlgn="base">
                <a:spcBef>
                  <a:spcPct val="0"/>
                </a:spcBef>
                <a:spcAft>
                  <a:spcPct val="0"/>
                </a:spcAft>
                <a:defRPr/>
              </a:pPr>
              <a:r>
                <a:rPr lang="en-US" sz="1200" kern="0" dirty="0">
                  <a:solidFill>
                    <a:srgbClr val="000000"/>
                  </a:solidFill>
                  <a:latin typeface="Arial"/>
                </a:rPr>
                <a:t>(there must be one)</a:t>
              </a:r>
            </a:p>
          </p:txBody>
        </p:sp>
        <p:cxnSp>
          <p:nvCxnSpPr>
            <p:cNvPr id="31" name="Straight Arrow Connector 30">
              <a:extLst>
                <a:ext uri="{FF2B5EF4-FFF2-40B4-BE49-F238E27FC236}">
                  <a16:creationId xmlns:a16="http://schemas.microsoft.com/office/drawing/2014/main" id="{35827D48-EDFB-44F5-8038-506F8024978E}"/>
                </a:ext>
              </a:extLst>
            </p:cNvPr>
            <p:cNvCxnSpPr>
              <a:cxnSpLocks/>
              <a:stCxn id="30" idx="3"/>
            </p:cNvCxnSpPr>
            <p:nvPr/>
          </p:nvCxnSpPr>
          <p:spPr>
            <a:xfrm>
              <a:off x="7517533" y="1793511"/>
              <a:ext cx="931285" cy="198688"/>
            </a:xfrm>
            <a:prstGeom prst="straightConnector1">
              <a:avLst/>
            </a:prstGeom>
            <a:noFill/>
            <a:ln w="25400" cap="flat" cmpd="sng" algn="ctr">
              <a:solidFill>
                <a:srgbClr val="008CA8"/>
              </a:solidFill>
              <a:prstDash val="solid"/>
              <a:tailEnd type="arrow"/>
            </a:ln>
            <a:effectLst>
              <a:outerShdw blurRad="40000" dist="20000" dir="5400000" rotWithShape="0">
                <a:srgbClr val="000000">
                  <a:alpha val="38000"/>
                </a:srgbClr>
              </a:outerShdw>
            </a:effectLst>
          </p:spPr>
        </p:cxnSp>
      </p:grpSp>
      <p:grpSp>
        <p:nvGrpSpPr>
          <p:cNvPr id="32" name="Group 12">
            <a:extLst>
              <a:ext uri="{FF2B5EF4-FFF2-40B4-BE49-F238E27FC236}">
                <a16:creationId xmlns:a16="http://schemas.microsoft.com/office/drawing/2014/main" id="{77B2BABB-237A-4A70-BBD6-3D382E64CE5B}"/>
              </a:ext>
            </a:extLst>
          </p:cNvPr>
          <p:cNvGrpSpPr/>
          <p:nvPr/>
        </p:nvGrpSpPr>
        <p:grpSpPr>
          <a:xfrm>
            <a:off x="8605022" y="1890199"/>
            <a:ext cx="3257135" cy="1216986"/>
            <a:chOff x="4994503" y="1285289"/>
            <a:chExt cx="3318989" cy="1384993"/>
          </a:xfrm>
        </p:grpSpPr>
        <p:sp>
          <p:nvSpPr>
            <p:cNvPr id="33" name="TextBox 32">
              <a:extLst>
                <a:ext uri="{FF2B5EF4-FFF2-40B4-BE49-F238E27FC236}">
                  <a16:creationId xmlns:a16="http://schemas.microsoft.com/office/drawing/2014/main" id="{DE5701ED-79FB-4649-9DAA-82134DE19227}"/>
                </a:ext>
              </a:extLst>
            </p:cNvPr>
            <p:cNvSpPr txBox="1"/>
            <p:nvPr/>
          </p:nvSpPr>
          <p:spPr>
            <a:xfrm>
              <a:off x="5548332" y="1285289"/>
              <a:ext cx="2765160" cy="1155877"/>
            </a:xfrm>
            <a:prstGeom prst="rect">
              <a:avLst/>
            </a:prstGeom>
            <a:solidFill>
              <a:srgbClr val="FFFFFF"/>
            </a:solidFill>
            <a:ln w="25400" cap="flat" cmpd="sng" algn="ctr">
              <a:solidFill>
                <a:srgbClr val="B20838"/>
              </a:solidFill>
              <a:prstDash val="solid"/>
            </a:ln>
            <a:effectLst/>
          </p:spPr>
          <p:txBody>
            <a:bodyPr wrap="square" rtlCol="0">
              <a:spAutoFit/>
            </a:bodyPr>
            <a:lstStyle/>
            <a:p>
              <a:pPr algn="ctr" defTabSz="914400" fontAlgn="base">
                <a:spcBef>
                  <a:spcPct val="0"/>
                </a:spcBef>
                <a:spcAft>
                  <a:spcPct val="0"/>
                </a:spcAft>
                <a:defRPr/>
              </a:pPr>
              <a:r>
                <a:rPr lang="en-US" sz="1200" b="1" u="sng" kern="0" dirty="0">
                  <a:solidFill>
                    <a:srgbClr val="000000"/>
                  </a:solidFill>
                  <a:latin typeface="Arial"/>
                </a:rPr>
                <a:t>Solution directories</a:t>
              </a:r>
              <a:r>
                <a:rPr lang="en-US" sz="1200" kern="0" dirty="0">
                  <a:solidFill>
                    <a:srgbClr val="000000"/>
                  </a:solidFill>
                  <a:latin typeface="Arial"/>
                </a:rPr>
                <a:t> </a:t>
              </a:r>
            </a:p>
            <a:p>
              <a:pPr algn="ctr" defTabSz="914400" fontAlgn="base">
                <a:spcBef>
                  <a:spcPct val="0"/>
                </a:spcBef>
                <a:spcAft>
                  <a:spcPct val="0"/>
                </a:spcAft>
                <a:defRPr/>
              </a:pPr>
              <a:r>
                <a:rPr lang="en-US" sz="1200" kern="0" dirty="0">
                  <a:solidFill>
                    <a:srgbClr val="000000"/>
                  </a:solidFill>
                  <a:latin typeface="Arial"/>
                </a:rPr>
                <a:t>There can be multiple solutions for each project. Each solution is a different implementation of the same (project) source code</a:t>
              </a:r>
            </a:p>
          </p:txBody>
        </p:sp>
        <p:cxnSp>
          <p:nvCxnSpPr>
            <p:cNvPr id="34" name="Straight Arrow Connector 33">
              <a:extLst>
                <a:ext uri="{FF2B5EF4-FFF2-40B4-BE49-F238E27FC236}">
                  <a16:creationId xmlns:a16="http://schemas.microsoft.com/office/drawing/2014/main" id="{641B82E8-E9CE-4259-A6EC-47B347503C48}"/>
                </a:ext>
              </a:extLst>
            </p:cNvPr>
            <p:cNvCxnSpPr>
              <a:stCxn id="33" idx="1"/>
            </p:cNvCxnSpPr>
            <p:nvPr/>
          </p:nvCxnSpPr>
          <p:spPr>
            <a:xfrm flipH="1">
              <a:off x="4994503" y="1863228"/>
              <a:ext cx="553829" cy="807054"/>
            </a:xfrm>
            <a:prstGeom prst="straightConnector1">
              <a:avLst/>
            </a:prstGeom>
            <a:solidFill>
              <a:srgbClr val="FFFFFF"/>
            </a:solidFill>
            <a:ln w="25400" cap="flat" cmpd="sng" algn="ctr">
              <a:solidFill>
                <a:srgbClr val="B20838"/>
              </a:solidFill>
              <a:prstDash val="solid"/>
              <a:tailEnd type="arrow"/>
            </a:ln>
            <a:effectLst/>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RTL Export for Implementation</a:t>
            </a:r>
          </a:p>
        </p:txBody>
      </p:sp>
      <p:sp>
        <p:nvSpPr>
          <p:cNvPr id="2" name="Content Placeholder 1"/>
          <p:cNvSpPr>
            <a:spLocks noGrp="1"/>
          </p:cNvSpPr>
          <p:nvPr>
            <p:ph idx="1"/>
          </p:nvPr>
        </p:nvSpPr>
        <p:spPr/>
        <p:txBody>
          <a:bodyPr/>
          <a:lstStyle/>
          <a:p>
            <a:r>
              <a:rPr lang="en-US" sz="2000" dirty="0"/>
              <a:t>Click on Export RTL</a:t>
            </a:r>
          </a:p>
          <a:p>
            <a:pPr lvl="1"/>
            <a:r>
              <a:rPr lang="en-US" dirty="0"/>
              <a:t>Export RTL Dialog opens</a:t>
            </a:r>
          </a:p>
          <a:p>
            <a:r>
              <a:rPr lang="en-US" sz="2000" dirty="0"/>
              <a:t>Select the desired output format</a:t>
            </a:r>
          </a:p>
          <a:p>
            <a:endParaRPr lang="en-US" dirty="0"/>
          </a:p>
          <a:p>
            <a:endParaRPr lang="en-US" dirty="0"/>
          </a:p>
          <a:p>
            <a:r>
              <a:rPr lang="en-US" sz="2000" dirty="0"/>
              <a:t>Optionally, configure the output</a:t>
            </a:r>
          </a:p>
          <a:p>
            <a:r>
              <a:rPr lang="en-US" sz="2000" dirty="0"/>
              <a:t>Select the desired language</a:t>
            </a:r>
          </a:p>
          <a:p>
            <a:r>
              <a:rPr lang="en-US" sz="2000" dirty="0"/>
              <a:t>Optionally, click on implementation and choose RTL Synthesis, Place &amp; Route options for invoking implementation tools from within Vitis HLS</a:t>
            </a:r>
          </a:p>
          <a:p>
            <a:r>
              <a:rPr lang="en-US" sz="2000" dirty="0"/>
              <a:t>Click OK to start the implementation</a:t>
            </a:r>
          </a:p>
        </p:txBody>
      </p:sp>
      <p:sp>
        <p:nvSpPr>
          <p:cNvPr id="9" name="Slide Number Placeholder 8"/>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48</a:t>
            </a:fld>
            <a:endParaRPr lang="en-US" dirty="0"/>
          </a:p>
        </p:txBody>
      </p:sp>
      <p:sp>
        <p:nvSpPr>
          <p:cNvPr id="10" name="Right Arrow 2">
            <a:extLst>
              <a:ext uri="{FF2B5EF4-FFF2-40B4-BE49-F238E27FC236}">
                <a16:creationId xmlns:a16="http://schemas.microsoft.com/office/drawing/2014/main" id="{72CDE914-2CCD-454D-9BD3-9D71B4F0419E}"/>
              </a:ext>
            </a:extLst>
          </p:cNvPr>
          <p:cNvSpPr/>
          <p:nvPr/>
        </p:nvSpPr>
        <p:spPr bwMode="auto">
          <a:xfrm>
            <a:off x="8362846" y="2536827"/>
            <a:ext cx="548640" cy="119060"/>
          </a:xfrm>
          <a:prstGeom prst="rightArrow">
            <a:avLst/>
          </a:prstGeom>
          <a:solidFill>
            <a:srgbClr val="00446A"/>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pic>
        <p:nvPicPr>
          <p:cNvPr id="6" name="图片 5" descr="图形用户界面, 文本&#10;&#10;中度可信度描述已自动生成">
            <a:extLst>
              <a:ext uri="{FF2B5EF4-FFF2-40B4-BE49-F238E27FC236}">
                <a16:creationId xmlns:a16="http://schemas.microsoft.com/office/drawing/2014/main" id="{4E5A006A-8666-4654-8D6D-28B3D4004CAD}"/>
              </a:ext>
            </a:extLst>
          </p:cNvPr>
          <p:cNvPicPr>
            <a:picLocks noChangeAspect="1"/>
          </p:cNvPicPr>
          <p:nvPr/>
        </p:nvPicPr>
        <p:blipFill>
          <a:blip r:embed="rId2"/>
          <a:stretch>
            <a:fillRect/>
          </a:stretch>
        </p:blipFill>
        <p:spPr>
          <a:xfrm>
            <a:off x="1349044" y="2655887"/>
            <a:ext cx="3207124" cy="914400"/>
          </a:xfrm>
          <a:prstGeom prst="rect">
            <a:avLst/>
          </a:prstGeom>
        </p:spPr>
      </p:pic>
      <p:pic>
        <p:nvPicPr>
          <p:cNvPr id="12" name="图片 11" descr="图形用户界面&#10;&#10;描述已自动生成">
            <a:extLst>
              <a:ext uri="{FF2B5EF4-FFF2-40B4-BE49-F238E27FC236}">
                <a16:creationId xmlns:a16="http://schemas.microsoft.com/office/drawing/2014/main" id="{978EDDE2-CF3C-4D5F-BD4D-82EE3F246F54}"/>
              </a:ext>
            </a:extLst>
          </p:cNvPr>
          <p:cNvPicPr>
            <a:picLocks noChangeAspect="1"/>
          </p:cNvPicPr>
          <p:nvPr/>
        </p:nvPicPr>
        <p:blipFill>
          <a:blip r:embed="rId3"/>
          <a:stretch>
            <a:fillRect/>
          </a:stretch>
        </p:blipFill>
        <p:spPr>
          <a:xfrm>
            <a:off x="5561628" y="1431595"/>
            <a:ext cx="2591756" cy="2743200"/>
          </a:xfrm>
          <a:prstGeom prst="rect">
            <a:avLst/>
          </a:prstGeom>
        </p:spPr>
      </p:pic>
      <p:pic>
        <p:nvPicPr>
          <p:cNvPr id="14" name="图片 13" descr="图形用户界面&#10;&#10;描述已自动生成">
            <a:extLst>
              <a:ext uri="{FF2B5EF4-FFF2-40B4-BE49-F238E27FC236}">
                <a16:creationId xmlns:a16="http://schemas.microsoft.com/office/drawing/2014/main" id="{D8C2EA72-9C0A-40A4-AF92-0DC17C7FEE3D}"/>
              </a:ext>
            </a:extLst>
          </p:cNvPr>
          <p:cNvPicPr>
            <a:picLocks noChangeAspect="1"/>
          </p:cNvPicPr>
          <p:nvPr/>
        </p:nvPicPr>
        <p:blipFill>
          <a:blip r:embed="rId4"/>
          <a:stretch>
            <a:fillRect/>
          </a:stretch>
        </p:blipFill>
        <p:spPr>
          <a:xfrm>
            <a:off x="9158845" y="1417053"/>
            <a:ext cx="2218721" cy="2743200"/>
          </a:xfrm>
          <a:prstGeom prst="rect">
            <a:avLst/>
          </a:prstGeom>
        </p:spPr>
      </p:pic>
    </p:spTree>
    <p:extLst>
      <p:ext uri="{BB962C8B-B14F-4D97-AF65-F5344CB8AC3E}">
        <p14:creationId xmlns:p14="http://schemas.microsoft.com/office/powerpoint/2010/main" val="35678118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RTL Export for Implementation</a:t>
            </a:r>
          </a:p>
        </p:txBody>
      </p:sp>
      <p:sp>
        <p:nvSpPr>
          <p:cNvPr id="2" name="Content Placeholder 1"/>
          <p:cNvSpPr>
            <a:spLocks noGrp="1"/>
          </p:cNvSpPr>
          <p:nvPr>
            <p:ph idx="1"/>
          </p:nvPr>
        </p:nvSpPr>
        <p:spPr/>
        <p:txBody>
          <a:bodyPr/>
          <a:lstStyle/>
          <a:p>
            <a:r>
              <a:rPr lang="en-US" sz="2000" dirty="0"/>
              <a:t>Click on Export RTL</a:t>
            </a:r>
          </a:p>
          <a:p>
            <a:pPr lvl="1"/>
            <a:r>
              <a:rPr lang="en-US" dirty="0"/>
              <a:t>Export RTL Dialog opens</a:t>
            </a:r>
          </a:p>
          <a:p>
            <a:r>
              <a:rPr lang="en-US" sz="2000" dirty="0"/>
              <a:t>Select the desired output format</a:t>
            </a:r>
          </a:p>
          <a:p>
            <a:endParaRPr lang="en-US" dirty="0"/>
          </a:p>
          <a:p>
            <a:endParaRPr lang="en-US" dirty="0"/>
          </a:p>
          <a:p>
            <a:r>
              <a:rPr lang="en-US" sz="2000" dirty="0"/>
              <a:t>Optionally, configure the output</a:t>
            </a:r>
          </a:p>
          <a:p>
            <a:r>
              <a:rPr lang="en-US" sz="2000" dirty="0"/>
              <a:t>Select the desired language</a:t>
            </a:r>
          </a:p>
          <a:p>
            <a:r>
              <a:rPr lang="en-US" sz="2000" dirty="0"/>
              <a:t>Optionally, click on </a:t>
            </a:r>
            <a:r>
              <a:rPr lang="en-US" sz="2000" dirty="0" err="1"/>
              <a:t>Vivado</a:t>
            </a:r>
            <a:r>
              <a:rPr lang="en-US" sz="2000" dirty="0"/>
              <a:t> RTL Synthesis and Place and Route options for invoking implementation tools from within </a:t>
            </a:r>
            <a:r>
              <a:rPr lang="en-US" sz="2000" dirty="0" err="1"/>
              <a:t>Vivado</a:t>
            </a:r>
            <a:r>
              <a:rPr lang="en-US" sz="2000" dirty="0"/>
              <a:t> HLS</a:t>
            </a:r>
          </a:p>
          <a:p>
            <a:r>
              <a:rPr lang="en-US" sz="2000" dirty="0"/>
              <a:t>Click OK to start the implementation</a:t>
            </a:r>
          </a:p>
        </p:txBody>
      </p:sp>
      <p:sp>
        <p:nvSpPr>
          <p:cNvPr id="9" name="Slide Number Placeholder 8"/>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49</a:t>
            </a:fld>
            <a:endParaRPr lang="en-US" dirty="0"/>
          </a:p>
        </p:txBody>
      </p:sp>
      <p:pic>
        <p:nvPicPr>
          <p:cNvPr id="7" name="Picture 6">
            <a:extLst>
              <a:ext uri="{FF2B5EF4-FFF2-40B4-BE49-F238E27FC236}">
                <a16:creationId xmlns:a16="http://schemas.microsoft.com/office/drawing/2014/main" id="{43CAC52A-663B-41CD-9850-B84581D62F51}"/>
              </a:ext>
            </a:extLst>
          </p:cNvPr>
          <p:cNvPicPr>
            <a:picLocks noChangeAspect="1"/>
          </p:cNvPicPr>
          <p:nvPr/>
        </p:nvPicPr>
        <p:blipFill>
          <a:blip r:embed="rId2"/>
          <a:stretch>
            <a:fillRect/>
          </a:stretch>
        </p:blipFill>
        <p:spPr>
          <a:xfrm>
            <a:off x="5358685" y="1336015"/>
            <a:ext cx="3108936" cy="3025775"/>
          </a:xfrm>
          <a:prstGeom prst="rect">
            <a:avLst/>
          </a:prstGeom>
        </p:spPr>
      </p:pic>
      <p:pic>
        <p:nvPicPr>
          <p:cNvPr id="8" name="Picture 7">
            <a:extLst>
              <a:ext uri="{FF2B5EF4-FFF2-40B4-BE49-F238E27FC236}">
                <a16:creationId xmlns:a16="http://schemas.microsoft.com/office/drawing/2014/main" id="{D073FAD2-7702-4537-920E-FB5F429858DE}"/>
              </a:ext>
            </a:extLst>
          </p:cNvPr>
          <p:cNvPicPr>
            <a:picLocks noChangeAspect="1"/>
          </p:cNvPicPr>
          <p:nvPr/>
        </p:nvPicPr>
        <p:blipFill>
          <a:blip r:embed="rId3"/>
          <a:stretch>
            <a:fillRect/>
          </a:stretch>
        </p:blipFill>
        <p:spPr>
          <a:xfrm>
            <a:off x="8911487" y="1431595"/>
            <a:ext cx="2423487" cy="2834614"/>
          </a:xfrm>
          <a:prstGeom prst="rect">
            <a:avLst/>
          </a:prstGeom>
        </p:spPr>
      </p:pic>
      <p:pic>
        <p:nvPicPr>
          <p:cNvPr id="5" name="Picture 4">
            <a:extLst>
              <a:ext uri="{FF2B5EF4-FFF2-40B4-BE49-F238E27FC236}">
                <a16:creationId xmlns:a16="http://schemas.microsoft.com/office/drawing/2014/main" id="{5E45F22A-CE07-4C87-9CF9-066CB2E583B5}"/>
              </a:ext>
            </a:extLst>
          </p:cNvPr>
          <p:cNvPicPr>
            <a:picLocks noChangeAspect="1"/>
          </p:cNvPicPr>
          <p:nvPr/>
        </p:nvPicPr>
        <p:blipFill>
          <a:blip r:embed="rId4"/>
          <a:stretch>
            <a:fillRect/>
          </a:stretch>
        </p:blipFill>
        <p:spPr>
          <a:xfrm>
            <a:off x="1781494" y="2596357"/>
            <a:ext cx="2653393" cy="1017134"/>
          </a:xfrm>
          <a:prstGeom prst="rect">
            <a:avLst/>
          </a:prstGeom>
        </p:spPr>
      </p:pic>
      <p:sp>
        <p:nvSpPr>
          <p:cNvPr id="10" name="Right Arrow 2">
            <a:extLst>
              <a:ext uri="{FF2B5EF4-FFF2-40B4-BE49-F238E27FC236}">
                <a16:creationId xmlns:a16="http://schemas.microsoft.com/office/drawing/2014/main" id="{72CDE914-2CCD-454D-9BD3-9D71B4F0419E}"/>
              </a:ext>
            </a:extLst>
          </p:cNvPr>
          <p:cNvSpPr/>
          <p:nvPr/>
        </p:nvSpPr>
        <p:spPr bwMode="auto">
          <a:xfrm>
            <a:off x="8362846" y="2536827"/>
            <a:ext cx="548640" cy="119060"/>
          </a:xfrm>
          <a:prstGeom prst="rightArrow">
            <a:avLst/>
          </a:prstGeom>
          <a:solidFill>
            <a:srgbClr val="00446A"/>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Invoke </a:t>
            </a:r>
            <a:r>
              <a:rPr lang="en-US" dirty="0" err="1"/>
              <a:t>Vivado</a:t>
            </a:r>
            <a:r>
              <a:rPr lang="en-US" dirty="0"/>
              <a:t> HLS from Windows Menu</a:t>
            </a:r>
          </a:p>
        </p:txBody>
      </p:sp>
      <p:sp>
        <p:nvSpPr>
          <p:cNvPr id="12" name="Slide Number Placeholder 11"/>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5</a:t>
            </a:fld>
            <a:endParaRPr lang="en-US" dirty="0"/>
          </a:p>
        </p:txBody>
      </p:sp>
      <p:sp>
        <p:nvSpPr>
          <p:cNvPr id="8" name="TextBox 7"/>
          <p:cNvSpPr txBox="1"/>
          <p:nvPr/>
        </p:nvSpPr>
        <p:spPr>
          <a:xfrm>
            <a:off x="816714" y="5380342"/>
            <a:ext cx="3225181" cy="523220"/>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a:r>
              <a:rPr lang="en-US" sz="1400" b="1" dirty="0"/>
              <a:t>The first step is to open or create a project</a:t>
            </a:r>
          </a:p>
        </p:txBody>
      </p:sp>
      <p:sp>
        <p:nvSpPr>
          <p:cNvPr id="23"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5</a:t>
            </a:fld>
            <a:endParaRPr lang="en-US" sz="1000" dirty="0">
              <a:solidFill>
                <a:schemeClr val="bg1"/>
              </a:solidFill>
              <a:latin typeface="Arial" charset="0"/>
              <a:ea typeface="ＭＳ Ｐゴシック" pitchFamily="34" charset="-128"/>
              <a:cs typeface="Arial" charset="0"/>
            </a:endParaRPr>
          </a:p>
        </p:txBody>
      </p:sp>
      <p:sp>
        <p:nvSpPr>
          <p:cNvPr id="7" name="Right Arrow 6"/>
          <p:cNvSpPr/>
          <p:nvPr/>
        </p:nvSpPr>
        <p:spPr>
          <a:xfrm>
            <a:off x="3492914" y="3910755"/>
            <a:ext cx="1188720" cy="26883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D8987C7-1464-4891-93D9-64DB00BDE549}"/>
              </a:ext>
            </a:extLst>
          </p:cNvPr>
          <p:cNvPicPr>
            <a:picLocks noChangeAspect="1"/>
          </p:cNvPicPr>
          <p:nvPr/>
        </p:nvPicPr>
        <p:blipFill>
          <a:blip r:embed="rId2"/>
          <a:stretch>
            <a:fillRect/>
          </a:stretch>
        </p:blipFill>
        <p:spPr>
          <a:xfrm>
            <a:off x="1481337" y="1407240"/>
            <a:ext cx="1946852" cy="3855381"/>
          </a:xfrm>
          <a:prstGeom prst="rect">
            <a:avLst/>
          </a:prstGeom>
        </p:spPr>
      </p:pic>
      <p:pic>
        <p:nvPicPr>
          <p:cNvPr id="6" name="Picture 5">
            <a:extLst>
              <a:ext uri="{FF2B5EF4-FFF2-40B4-BE49-F238E27FC236}">
                <a16:creationId xmlns:a16="http://schemas.microsoft.com/office/drawing/2014/main" id="{593A6B68-972C-45F1-A7BA-6E865842A75E}"/>
              </a:ext>
            </a:extLst>
          </p:cNvPr>
          <p:cNvPicPr>
            <a:picLocks noChangeAspect="1"/>
          </p:cNvPicPr>
          <p:nvPr/>
        </p:nvPicPr>
        <p:blipFill>
          <a:blip r:embed="rId3"/>
          <a:stretch>
            <a:fillRect/>
          </a:stretch>
        </p:blipFill>
        <p:spPr>
          <a:xfrm>
            <a:off x="4681635" y="1265624"/>
            <a:ext cx="7119430" cy="4460149"/>
          </a:xfrm>
          <a:prstGeom prst="rect">
            <a:avLst/>
          </a:prstGeom>
        </p:spPr>
      </p:pic>
    </p:spTree>
    <p:extLst>
      <p:ext uri="{BB962C8B-B14F-4D97-AF65-F5344CB8AC3E}">
        <p14:creationId xmlns:p14="http://schemas.microsoft.com/office/powerpoint/2010/main" val="492975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RTL Export (Place and Route Option) Results</a:t>
            </a:r>
          </a:p>
        </p:txBody>
      </p:sp>
      <p:sp>
        <p:nvSpPr>
          <p:cNvPr id="2" name="Content Placeholder 1"/>
          <p:cNvSpPr>
            <a:spLocks noGrp="1"/>
          </p:cNvSpPr>
          <p:nvPr>
            <p:ph idx="1"/>
          </p:nvPr>
        </p:nvSpPr>
        <p:spPr>
          <a:xfrm>
            <a:off x="647700" y="1049298"/>
            <a:ext cx="10515600" cy="4759404"/>
          </a:xfrm>
        </p:spPr>
        <p:txBody>
          <a:bodyPr/>
          <a:lstStyle/>
          <a:p>
            <a:r>
              <a:rPr lang="en-US" dirty="0" err="1"/>
              <a:t>Impl</a:t>
            </a:r>
            <a:r>
              <a:rPr lang="en-US" dirty="0"/>
              <a:t> directory created</a:t>
            </a:r>
          </a:p>
          <a:p>
            <a:pPr lvl="1"/>
            <a:r>
              <a:rPr lang="en-US" dirty="0"/>
              <a:t>Will contain a sub-directory for each RTL which </a:t>
            </a:r>
            <a:br>
              <a:rPr lang="en-US" dirty="0"/>
            </a:br>
            <a:r>
              <a:rPr lang="en-US" dirty="0"/>
              <a:t>is synthesized</a:t>
            </a:r>
          </a:p>
          <a:p>
            <a:r>
              <a:rPr lang="en-US" dirty="0"/>
              <a:t>Report</a:t>
            </a:r>
          </a:p>
          <a:p>
            <a:pPr lvl="1"/>
            <a:r>
              <a:rPr lang="en-US" dirty="0"/>
              <a:t>A report is created and opened automatically</a:t>
            </a:r>
          </a:p>
          <a:p>
            <a:pPr lvl="1"/>
            <a:endParaRPr lang="en-US" dirty="0"/>
          </a:p>
        </p:txBody>
      </p:sp>
      <p:sp>
        <p:nvSpPr>
          <p:cNvPr id="10" name="Slide Number Placeholder 9"/>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50</a:t>
            </a:fld>
            <a:endParaRPr lang="en-US" dirty="0"/>
          </a:p>
        </p:txBody>
      </p:sp>
      <p:pic>
        <p:nvPicPr>
          <p:cNvPr id="7" name="图片 6" descr="图形用户界面, 网站&#10;&#10;描述已自动生成">
            <a:extLst>
              <a:ext uri="{FF2B5EF4-FFF2-40B4-BE49-F238E27FC236}">
                <a16:creationId xmlns:a16="http://schemas.microsoft.com/office/drawing/2014/main" id="{8694121D-51CA-4FE2-8B13-915AFD084B9C}"/>
              </a:ext>
            </a:extLst>
          </p:cNvPr>
          <p:cNvPicPr>
            <a:picLocks noChangeAspect="1"/>
          </p:cNvPicPr>
          <p:nvPr/>
        </p:nvPicPr>
        <p:blipFill>
          <a:blip r:embed="rId2"/>
          <a:stretch>
            <a:fillRect/>
          </a:stretch>
        </p:blipFill>
        <p:spPr>
          <a:xfrm>
            <a:off x="7111514" y="869951"/>
            <a:ext cx="3413198" cy="5486400"/>
          </a:xfrm>
          <a:prstGeom prst="rect">
            <a:avLst/>
          </a:prstGeom>
        </p:spPr>
      </p:pic>
      <p:pic>
        <p:nvPicPr>
          <p:cNvPr id="9" name="图片 8" descr="文本&#10;&#10;描述已自动生成">
            <a:extLst>
              <a:ext uri="{FF2B5EF4-FFF2-40B4-BE49-F238E27FC236}">
                <a16:creationId xmlns:a16="http://schemas.microsoft.com/office/drawing/2014/main" id="{825EE6FA-EF8B-4372-99E9-6C0DB05F6795}"/>
              </a:ext>
            </a:extLst>
          </p:cNvPr>
          <p:cNvPicPr>
            <a:picLocks noChangeAspect="1"/>
          </p:cNvPicPr>
          <p:nvPr/>
        </p:nvPicPr>
        <p:blipFill>
          <a:blip r:embed="rId3"/>
          <a:stretch>
            <a:fillRect/>
          </a:stretch>
        </p:blipFill>
        <p:spPr>
          <a:xfrm>
            <a:off x="2166938" y="3349626"/>
            <a:ext cx="2990048" cy="2743200"/>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RTL Export (Place and Route Option) Results</a:t>
            </a:r>
          </a:p>
        </p:txBody>
      </p:sp>
      <p:sp>
        <p:nvSpPr>
          <p:cNvPr id="2" name="Content Placeholder 1"/>
          <p:cNvSpPr>
            <a:spLocks noGrp="1"/>
          </p:cNvSpPr>
          <p:nvPr>
            <p:ph idx="1"/>
          </p:nvPr>
        </p:nvSpPr>
        <p:spPr/>
        <p:txBody>
          <a:bodyPr/>
          <a:lstStyle/>
          <a:p>
            <a:r>
              <a:rPr lang="en-US" dirty="0" err="1"/>
              <a:t>Impl</a:t>
            </a:r>
            <a:r>
              <a:rPr lang="en-US" dirty="0"/>
              <a:t> directory created</a:t>
            </a:r>
          </a:p>
          <a:p>
            <a:pPr lvl="1"/>
            <a:r>
              <a:rPr lang="en-US" dirty="0"/>
              <a:t>Will contain a sub-directory for each RTL which </a:t>
            </a:r>
            <a:br>
              <a:rPr lang="en-US" dirty="0"/>
            </a:br>
            <a:r>
              <a:rPr lang="en-US" dirty="0"/>
              <a:t>is synthesized</a:t>
            </a:r>
          </a:p>
          <a:p>
            <a:r>
              <a:rPr lang="en-US" dirty="0"/>
              <a:t>Report</a:t>
            </a:r>
          </a:p>
          <a:p>
            <a:pPr lvl="1"/>
            <a:r>
              <a:rPr lang="en-US" dirty="0"/>
              <a:t>A report is created and opened automatically</a:t>
            </a:r>
          </a:p>
          <a:p>
            <a:pPr lvl="1"/>
            <a:endParaRPr lang="en-US" dirty="0"/>
          </a:p>
        </p:txBody>
      </p:sp>
      <p:sp>
        <p:nvSpPr>
          <p:cNvPr id="10" name="Slide Number Placeholder 9"/>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51</a:t>
            </a:fld>
            <a:endParaRPr lang="en-US" dirty="0"/>
          </a:p>
        </p:txBody>
      </p:sp>
      <p:pic>
        <p:nvPicPr>
          <p:cNvPr id="5" name="Picture 4">
            <a:extLst>
              <a:ext uri="{FF2B5EF4-FFF2-40B4-BE49-F238E27FC236}">
                <a16:creationId xmlns:a16="http://schemas.microsoft.com/office/drawing/2014/main" id="{A2A56B53-3D4E-4E6F-A43A-2743BF5497CD}"/>
              </a:ext>
            </a:extLst>
          </p:cNvPr>
          <p:cNvPicPr>
            <a:picLocks noChangeAspect="1"/>
          </p:cNvPicPr>
          <p:nvPr/>
        </p:nvPicPr>
        <p:blipFill>
          <a:blip r:embed="rId2"/>
          <a:stretch>
            <a:fillRect/>
          </a:stretch>
        </p:blipFill>
        <p:spPr>
          <a:xfrm>
            <a:off x="7543800" y="1466850"/>
            <a:ext cx="3086100" cy="4248150"/>
          </a:xfrm>
          <a:prstGeom prst="rect">
            <a:avLst/>
          </a:prstGeom>
        </p:spPr>
      </p:pic>
      <p:pic>
        <p:nvPicPr>
          <p:cNvPr id="6" name="Picture 5">
            <a:extLst>
              <a:ext uri="{FF2B5EF4-FFF2-40B4-BE49-F238E27FC236}">
                <a16:creationId xmlns:a16="http://schemas.microsoft.com/office/drawing/2014/main" id="{56DC6682-04A1-47EB-A110-64DF49DA8A74}"/>
              </a:ext>
            </a:extLst>
          </p:cNvPr>
          <p:cNvPicPr>
            <a:picLocks noChangeAspect="1"/>
          </p:cNvPicPr>
          <p:nvPr/>
        </p:nvPicPr>
        <p:blipFill>
          <a:blip r:embed="rId3"/>
          <a:stretch>
            <a:fillRect/>
          </a:stretch>
        </p:blipFill>
        <p:spPr>
          <a:xfrm>
            <a:off x="1818154" y="3228837"/>
            <a:ext cx="4514850" cy="2857500"/>
          </a:xfrm>
          <a:prstGeom prst="rect">
            <a:avLst/>
          </a:prstGeom>
        </p:spPr>
      </p:pic>
    </p:spTree>
    <p:extLst>
      <p:ext uri="{BB962C8B-B14F-4D97-AF65-F5344CB8AC3E}">
        <p14:creationId xmlns:p14="http://schemas.microsoft.com/office/powerpoint/2010/main" val="40971426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RTL Export Results (Place and Route Option Unchecked)</a:t>
            </a:r>
          </a:p>
        </p:txBody>
      </p:sp>
      <p:sp>
        <p:nvSpPr>
          <p:cNvPr id="2" name="Content Placeholder 1"/>
          <p:cNvSpPr>
            <a:spLocks noGrp="1"/>
          </p:cNvSpPr>
          <p:nvPr>
            <p:ph idx="1"/>
          </p:nvPr>
        </p:nvSpPr>
        <p:spPr/>
        <p:txBody>
          <a:bodyPr/>
          <a:lstStyle/>
          <a:p>
            <a:r>
              <a:rPr lang="en-US" dirty="0" err="1"/>
              <a:t>Impl</a:t>
            </a:r>
            <a:r>
              <a:rPr lang="en-US" dirty="0"/>
              <a:t> directory created</a:t>
            </a:r>
          </a:p>
          <a:p>
            <a:pPr lvl="1"/>
            <a:r>
              <a:rPr lang="en-US" dirty="0"/>
              <a:t>Will contain a sub-directory for both VHDL and Verilog along with the </a:t>
            </a:r>
            <a:r>
              <a:rPr lang="en-US" dirty="0" err="1"/>
              <a:t>ip</a:t>
            </a:r>
            <a:r>
              <a:rPr lang="en-US" dirty="0"/>
              <a:t> directory</a:t>
            </a:r>
          </a:p>
          <a:p>
            <a:r>
              <a:rPr lang="en-US" dirty="0"/>
              <a:t>No report will be created</a:t>
            </a:r>
          </a:p>
          <a:p>
            <a:r>
              <a:rPr lang="en-US" dirty="0"/>
              <a:t>Observe the console</a:t>
            </a:r>
          </a:p>
          <a:p>
            <a:pPr lvl="1"/>
            <a:r>
              <a:rPr lang="en-US" dirty="0"/>
              <a:t>No packing, routing phases</a:t>
            </a:r>
          </a:p>
          <a:p>
            <a:pPr lvl="1"/>
            <a:endParaRPr lang="en-US" dirty="0"/>
          </a:p>
        </p:txBody>
      </p:sp>
      <p:sp>
        <p:nvSpPr>
          <p:cNvPr id="10" name="Slide Number Placeholder 9"/>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52</a:t>
            </a:fld>
            <a:endParaRPr lang="en-US" dirty="0"/>
          </a:p>
        </p:txBody>
      </p:sp>
      <p:pic>
        <p:nvPicPr>
          <p:cNvPr id="9" name="Picture 8">
            <a:extLst>
              <a:ext uri="{FF2B5EF4-FFF2-40B4-BE49-F238E27FC236}">
                <a16:creationId xmlns:a16="http://schemas.microsoft.com/office/drawing/2014/main" id="{064F1AB2-28DB-44C2-AE5B-F4EA68B94C1F}"/>
              </a:ext>
            </a:extLst>
          </p:cNvPr>
          <p:cNvPicPr>
            <a:picLocks noChangeAspect="1"/>
          </p:cNvPicPr>
          <p:nvPr/>
        </p:nvPicPr>
        <p:blipFill>
          <a:blip r:embed="rId2"/>
          <a:stretch>
            <a:fillRect/>
          </a:stretch>
        </p:blipFill>
        <p:spPr>
          <a:xfrm>
            <a:off x="8895319" y="2848572"/>
            <a:ext cx="1209675" cy="1790700"/>
          </a:xfrm>
          <a:prstGeom prst="rect">
            <a:avLst/>
          </a:prstGeom>
        </p:spPr>
      </p:pic>
      <p:pic>
        <p:nvPicPr>
          <p:cNvPr id="5" name="图片 4" descr="文本&#10;&#10;描述已自动生成">
            <a:extLst>
              <a:ext uri="{FF2B5EF4-FFF2-40B4-BE49-F238E27FC236}">
                <a16:creationId xmlns:a16="http://schemas.microsoft.com/office/drawing/2014/main" id="{8D88F936-F1A7-4604-83BC-91C298155A90}"/>
              </a:ext>
            </a:extLst>
          </p:cNvPr>
          <p:cNvPicPr>
            <a:picLocks noChangeAspect="1"/>
          </p:cNvPicPr>
          <p:nvPr/>
        </p:nvPicPr>
        <p:blipFill>
          <a:blip r:embed="rId3"/>
          <a:stretch>
            <a:fillRect/>
          </a:stretch>
        </p:blipFill>
        <p:spPr>
          <a:xfrm>
            <a:off x="4714248" y="2848572"/>
            <a:ext cx="3657600" cy="2951556"/>
          </a:xfrm>
          <a:prstGeom prst="rect">
            <a:avLst/>
          </a:prstGeom>
        </p:spPr>
      </p:pic>
    </p:spTree>
    <p:extLst>
      <p:ext uri="{BB962C8B-B14F-4D97-AF65-F5344CB8AC3E}">
        <p14:creationId xmlns:p14="http://schemas.microsoft.com/office/powerpoint/2010/main" val="23335076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RTL Export Results (Place and Route Option Unchecked)</a:t>
            </a:r>
          </a:p>
        </p:txBody>
      </p:sp>
      <p:sp>
        <p:nvSpPr>
          <p:cNvPr id="2" name="Content Placeholder 1"/>
          <p:cNvSpPr>
            <a:spLocks noGrp="1"/>
          </p:cNvSpPr>
          <p:nvPr>
            <p:ph idx="1"/>
          </p:nvPr>
        </p:nvSpPr>
        <p:spPr/>
        <p:txBody>
          <a:bodyPr/>
          <a:lstStyle/>
          <a:p>
            <a:r>
              <a:rPr lang="en-US" dirty="0" err="1"/>
              <a:t>Impl</a:t>
            </a:r>
            <a:r>
              <a:rPr lang="en-US" dirty="0"/>
              <a:t> directory created</a:t>
            </a:r>
          </a:p>
          <a:p>
            <a:pPr lvl="1"/>
            <a:r>
              <a:rPr lang="en-US" dirty="0"/>
              <a:t>Will contain a sub-directory for both VHDL and Verilog along with the </a:t>
            </a:r>
            <a:r>
              <a:rPr lang="en-US" dirty="0" err="1"/>
              <a:t>ip</a:t>
            </a:r>
            <a:r>
              <a:rPr lang="en-US" dirty="0"/>
              <a:t> directory</a:t>
            </a:r>
          </a:p>
          <a:p>
            <a:r>
              <a:rPr lang="en-US" dirty="0"/>
              <a:t>No report will be created</a:t>
            </a:r>
          </a:p>
          <a:p>
            <a:r>
              <a:rPr lang="en-US" dirty="0"/>
              <a:t>Observe the console</a:t>
            </a:r>
          </a:p>
          <a:p>
            <a:pPr lvl="1"/>
            <a:r>
              <a:rPr lang="en-US" dirty="0"/>
              <a:t>No packing, routing phases</a:t>
            </a:r>
          </a:p>
          <a:p>
            <a:pPr lvl="1"/>
            <a:endParaRPr lang="en-US" dirty="0"/>
          </a:p>
        </p:txBody>
      </p:sp>
      <p:sp>
        <p:nvSpPr>
          <p:cNvPr id="10" name="Slide Number Placeholder 9"/>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53</a:t>
            </a:fld>
            <a:endParaRPr lang="en-US" dirty="0"/>
          </a:p>
        </p:txBody>
      </p:sp>
      <p:pic>
        <p:nvPicPr>
          <p:cNvPr id="9" name="Picture 8">
            <a:extLst>
              <a:ext uri="{FF2B5EF4-FFF2-40B4-BE49-F238E27FC236}">
                <a16:creationId xmlns:a16="http://schemas.microsoft.com/office/drawing/2014/main" id="{064F1AB2-28DB-44C2-AE5B-F4EA68B94C1F}"/>
              </a:ext>
            </a:extLst>
          </p:cNvPr>
          <p:cNvPicPr>
            <a:picLocks noChangeAspect="1"/>
          </p:cNvPicPr>
          <p:nvPr/>
        </p:nvPicPr>
        <p:blipFill>
          <a:blip r:embed="rId2"/>
          <a:stretch>
            <a:fillRect/>
          </a:stretch>
        </p:blipFill>
        <p:spPr>
          <a:xfrm>
            <a:off x="8339138" y="2533650"/>
            <a:ext cx="1209675" cy="1790700"/>
          </a:xfrm>
          <a:prstGeom prst="rect">
            <a:avLst/>
          </a:prstGeom>
        </p:spPr>
      </p:pic>
      <p:pic>
        <p:nvPicPr>
          <p:cNvPr id="11" name="Picture 10">
            <a:extLst>
              <a:ext uri="{FF2B5EF4-FFF2-40B4-BE49-F238E27FC236}">
                <a16:creationId xmlns:a16="http://schemas.microsoft.com/office/drawing/2014/main" id="{F1E5F168-2E92-4A05-B13D-C1FB5BDB9D5E}"/>
              </a:ext>
            </a:extLst>
          </p:cNvPr>
          <p:cNvPicPr>
            <a:picLocks noChangeAspect="1"/>
          </p:cNvPicPr>
          <p:nvPr/>
        </p:nvPicPr>
        <p:blipFill>
          <a:blip r:embed="rId3"/>
          <a:stretch>
            <a:fillRect/>
          </a:stretch>
        </p:blipFill>
        <p:spPr>
          <a:xfrm>
            <a:off x="1085038" y="3429001"/>
            <a:ext cx="5942012" cy="2355583"/>
          </a:xfrm>
          <a:prstGeom prst="rect">
            <a:avLst/>
          </a:prstGeom>
        </p:spPr>
      </p:pic>
    </p:spTree>
    <p:extLst>
      <p:ext uri="{BB962C8B-B14F-4D97-AF65-F5344CB8AC3E}">
        <p14:creationId xmlns:p14="http://schemas.microsoft.com/office/powerpoint/2010/main" val="15327787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DA276-6ABA-4314-9092-49154D8FA684}"/>
              </a:ext>
            </a:extLst>
          </p:cNvPr>
          <p:cNvSpPr>
            <a:spLocks noGrp="1"/>
          </p:cNvSpPr>
          <p:nvPr>
            <p:ph type="title"/>
          </p:nvPr>
        </p:nvSpPr>
        <p:spPr/>
        <p:txBody>
          <a:bodyPr/>
          <a:lstStyle/>
          <a:p>
            <a:r>
              <a:rPr lang="en-US" altLang="zh-CN" dirty="0"/>
              <a:t>Design Analysis</a:t>
            </a:r>
            <a:endParaRPr lang="zh-CN" altLang="en-US" dirty="0"/>
          </a:p>
        </p:txBody>
      </p:sp>
    </p:spTree>
    <p:extLst>
      <p:ext uri="{BB962C8B-B14F-4D97-AF65-F5344CB8AC3E}">
        <p14:creationId xmlns:p14="http://schemas.microsoft.com/office/powerpoint/2010/main" val="675132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840B971-8743-4FCE-9DAD-41D6C38843F9}"/>
              </a:ext>
            </a:extLst>
          </p:cNvPr>
          <p:cNvPicPr>
            <a:picLocks noChangeAspect="1"/>
          </p:cNvPicPr>
          <p:nvPr/>
        </p:nvPicPr>
        <p:blipFill>
          <a:blip r:embed="rId2"/>
          <a:stretch>
            <a:fillRect/>
          </a:stretch>
        </p:blipFill>
        <p:spPr>
          <a:xfrm>
            <a:off x="2818506" y="1529046"/>
            <a:ext cx="6417828" cy="4693399"/>
          </a:xfrm>
          <a:prstGeom prst="rect">
            <a:avLst/>
          </a:prstGeom>
        </p:spPr>
      </p:pic>
      <p:sp>
        <p:nvSpPr>
          <p:cNvPr id="5" name="Title 4"/>
          <p:cNvSpPr>
            <a:spLocks noGrp="1"/>
          </p:cNvSpPr>
          <p:nvPr>
            <p:ph type="title"/>
          </p:nvPr>
        </p:nvSpPr>
        <p:spPr/>
        <p:txBody>
          <a:bodyPr/>
          <a:lstStyle/>
          <a:p>
            <a:r>
              <a:rPr lang="en-US" dirty="0"/>
              <a:t>Analysis Perspective</a:t>
            </a:r>
          </a:p>
        </p:txBody>
      </p:sp>
      <p:sp>
        <p:nvSpPr>
          <p:cNvPr id="6" name="Content Placeholder 5"/>
          <p:cNvSpPr>
            <a:spLocks noGrp="1"/>
          </p:cNvSpPr>
          <p:nvPr>
            <p:ph idx="1"/>
          </p:nvPr>
        </p:nvSpPr>
        <p:spPr>
          <a:xfrm>
            <a:off x="649119" y="1303020"/>
            <a:ext cx="10512862" cy="4759404"/>
          </a:xfrm>
        </p:spPr>
        <p:txBody>
          <a:bodyPr/>
          <a:lstStyle/>
          <a:p>
            <a:pPr lvl="0"/>
            <a:r>
              <a:rPr lang="en-US" dirty="0"/>
              <a:t>Perspective for design analysis</a:t>
            </a:r>
          </a:p>
          <a:p>
            <a:pPr lvl="1"/>
            <a:r>
              <a:rPr lang="en-US" dirty="0"/>
              <a:t>Allows interactive analysis</a:t>
            </a:r>
          </a:p>
          <a:p>
            <a:endParaRPr lang="en-US" dirty="0"/>
          </a:p>
        </p:txBody>
      </p:sp>
      <p:sp>
        <p:nvSpPr>
          <p:cNvPr id="3" name="Slide Number Placeholder 2"/>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55</a:t>
            </a:fld>
            <a:endParaRPr lang="en-US" dirty="0"/>
          </a:p>
        </p:txBody>
      </p:sp>
      <p:pic>
        <p:nvPicPr>
          <p:cNvPr id="8" name="Picture 7">
            <a:extLst>
              <a:ext uri="{FF2B5EF4-FFF2-40B4-BE49-F238E27FC236}">
                <a16:creationId xmlns:a16="http://schemas.microsoft.com/office/drawing/2014/main" id="{DE68D723-9707-42F4-AAA7-7953C144AC14}"/>
              </a:ext>
            </a:extLst>
          </p:cNvPr>
          <p:cNvPicPr>
            <a:picLocks noChangeAspect="1"/>
          </p:cNvPicPr>
          <p:nvPr/>
        </p:nvPicPr>
        <p:blipFill rotWithShape="1">
          <a:blip r:embed="rId3"/>
          <a:srcRect l="1" t="6074" r="1929" b="3718"/>
          <a:stretch/>
        </p:blipFill>
        <p:spPr>
          <a:xfrm>
            <a:off x="3290095" y="3303508"/>
            <a:ext cx="1770513" cy="644434"/>
          </a:xfrm>
          <a:prstGeom prst="rect">
            <a:avLst/>
          </a:prstGeom>
        </p:spPr>
      </p:pic>
      <p:pic>
        <p:nvPicPr>
          <p:cNvPr id="9" name="Picture 8">
            <a:extLst>
              <a:ext uri="{FF2B5EF4-FFF2-40B4-BE49-F238E27FC236}">
                <a16:creationId xmlns:a16="http://schemas.microsoft.com/office/drawing/2014/main" id="{AF5F4A7E-72A3-4D84-A7CE-DBB20A02EF6E}"/>
              </a:ext>
            </a:extLst>
          </p:cNvPr>
          <p:cNvPicPr>
            <a:picLocks noChangeAspect="1"/>
          </p:cNvPicPr>
          <p:nvPr/>
        </p:nvPicPr>
        <p:blipFill>
          <a:blip r:embed="rId4"/>
          <a:stretch>
            <a:fillRect/>
          </a:stretch>
        </p:blipFill>
        <p:spPr>
          <a:xfrm>
            <a:off x="3089501" y="5058237"/>
            <a:ext cx="2171700" cy="685800"/>
          </a:xfrm>
          <a:prstGeom prst="rect">
            <a:avLst/>
          </a:prstGeom>
        </p:spPr>
      </p:pic>
      <p:pic>
        <p:nvPicPr>
          <p:cNvPr id="11" name="Picture 10">
            <a:extLst>
              <a:ext uri="{FF2B5EF4-FFF2-40B4-BE49-F238E27FC236}">
                <a16:creationId xmlns:a16="http://schemas.microsoft.com/office/drawing/2014/main" id="{7FAADCBA-698F-4403-8B06-737C9E764E0E}"/>
              </a:ext>
            </a:extLst>
          </p:cNvPr>
          <p:cNvPicPr>
            <a:picLocks noChangeAspect="1"/>
          </p:cNvPicPr>
          <p:nvPr/>
        </p:nvPicPr>
        <p:blipFill>
          <a:blip r:embed="rId5"/>
          <a:stretch>
            <a:fillRect/>
          </a:stretch>
        </p:blipFill>
        <p:spPr>
          <a:xfrm>
            <a:off x="6245452" y="3947943"/>
            <a:ext cx="2238375" cy="485775"/>
          </a:xfrm>
          <a:prstGeom prst="rect">
            <a:avLst/>
          </a:prstGeom>
        </p:spPr>
      </p:pic>
    </p:spTree>
    <p:extLst>
      <p:ext uri="{BB962C8B-B14F-4D97-AF65-F5344CB8AC3E}">
        <p14:creationId xmlns:p14="http://schemas.microsoft.com/office/powerpoint/2010/main" val="163938729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Performance Analysis</a:t>
            </a:r>
          </a:p>
        </p:txBody>
      </p:sp>
      <p:sp>
        <p:nvSpPr>
          <p:cNvPr id="3" name="Slide Number Placeholder 2"/>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56</a:t>
            </a:fld>
            <a:endParaRPr lang="en-US" dirty="0"/>
          </a:p>
        </p:txBody>
      </p:sp>
      <p:pic>
        <p:nvPicPr>
          <p:cNvPr id="5" name="图片 4" descr="图形用户界面&#10;&#10;中度可信度描述已自动生成">
            <a:extLst>
              <a:ext uri="{FF2B5EF4-FFF2-40B4-BE49-F238E27FC236}">
                <a16:creationId xmlns:a16="http://schemas.microsoft.com/office/drawing/2014/main" id="{1A7FC999-9B88-499A-8269-33646A4CD010}"/>
              </a:ext>
            </a:extLst>
          </p:cNvPr>
          <p:cNvPicPr>
            <a:picLocks noChangeAspect="1"/>
          </p:cNvPicPr>
          <p:nvPr/>
        </p:nvPicPr>
        <p:blipFill>
          <a:blip r:embed="rId2"/>
          <a:stretch>
            <a:fillRect/>
          </a:stretch>
        </p:blipFill>
        <p:spPr>
          <a:xfrm>
            <a:off x="2667000" y="991616"/>
            <a:ext cx="6858000" cy="5242590"/>
          </a:xfrm>
          <a:prstGeom prst="rect">
            <a:avLst/>
          </a:prstGeom>
        </p:spPr>
      </p:pic>
    </p:spTree>
    <p:extLst>
      <p:ext uri="{BB962C8B-B14F-4D97-AF65-F5344CB8AC3E}">
        <p14:creationId xmlns:p14="http://schemas.microsoft.com/office/powerpoint/2010/main" val="1792777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Performance Analysis</a:t>
            </a:r>
          </a:p>
        </p:txBody>
      </p:sp>
      <p:sp>
        <p:nvSpPr>
          <p:cNvPr id="3" name="Slide Number Placeholder 2"/>
          <p:cNvSpPr>
            <a:spLocks noGrp="1"/>
          </p:cNvSpPr>
          <p:nvPr>
            <p:ph type="sldNum" sz="quarter" idx="10"/>
          </p:nvPr>
        </p:nvSpPr>
        <p:spPr/>
        <p:txBody>
          <a:bodyPr/>
          <a:lstStyle/>
          <a:p>
            <a:pPr>
              <a:defRPr/>
            </a:pPr>
            <a:r>
              <a:rPr lang="en-US"/>
              <a:t>Using Vivado HLS 12 - </a:t>
            </a:r>
            <a:fld id="{060BD193-E118-4B16-863C-C8C12C675E3E}" type="slidenum">
              <a:rPr lang="en-US" smtClean="0"/>
              <a:pPr>
                <a:defRPr/>
              </a:pPr>
              <a:t>57</a:t>
            </a:fld>
            <a:endParaRPr lang="en-US" dirty="0"/>
          </a:p>
        </p:txBody>
      </p:sp>
      <p:pic>
        <p:nvPicPr>
          <p:cNvPr id="2" name="Picture 1">
            <a:extLst>
              <a:ext uri="{FF2B5EF4-FFF2-40B4-BE49-F238E27FC236}">
                <a16:creationId xmlns:a16="http://schemas.microsoft.com/office/drawing/2014/main" id="{1E6714A0-17DC-4596-9275-49D4C67844C1}"/>
              </a:ext>
            </a:extLst>
          </p:cNvPr>
          <p:cNvPicPr>
            <a:picLocks noChangeAspect="1"/>
          </p:cNvPicPr>
          <p:nvPr/>
        </p:nvPicPr>
        <p:blipFill>
          <a:blip r:embed="rId2"/>
          <a:stretch>
            <a:fillRect/>
          </a:stretch>
        </p:blipFill>
        <p:spPr>
          <a:xfrm>
            <a:off x="3144838" y="892629"/>
            <a:ext cx="5113140" cy="5072743"/>
          </a:xfrm>
          <a:prstGeom prst="rect">
            <a:avLst/>
          </a:prstGeom>
        </p:spPr>
      </p:pic>
    </p:spTree>
    <p:extLst>
      <p:ext uri="{BB962C8B-B14F-4D97-AF65-F5344CB8AC3E}">
        <p14:creationId xmlns:p14="http://schemas.microsoft.com/office/powerpoint/2010/main" val="5411957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日程表&#10;&#10;描述已自动生成">
            <a:extLst>
              <a:ext uri="{FF2B5EF4-FFF2-40B4-BE49-F238E27FC236}">
                <a16:creationId xmlns:a16="http://schemas.microsoft.com/office/drawing/2014/main" id="{0B4E8364-164C-4E7A-968F-CDD5BF6B4A2A}"/>
              </a:ext>
            </a:extLst>
          </p:cNvPr>
          <p:cNvPicPr>
            <a:picLocks noChangeAspect="1"/>
          </p:cNvPicPr>
          <p:nvPr/>
        </p:nvPicPr>
        <p:blipFill>
          <a:blip r:embed="rId2"/>
          <a:stretch>
            <a:fillRect/>
          </a:stretch>
        </p:blipFill>
        <p:spPr>
          <a:xfrm>
            <a:off x="1687512" y="1154279"/>
            <a:ext cx="9144000" cy="4854898"/>
          </a:xfrm>
          <a:prstGeom prst="rect">
            <a:avLst/>
          </a:prstGeom>
        </p:spPr>
      </p:pic>
      <p:sp>
        <p:nvSpPr>
          <p:cNvPr id="2" name="Title 1"/>
          <p:cNvSpPr>
            <a:spLocks noGrp="1"/>
          </p:cNvSpPr>
          <p:nvPr>
            <p:ph type="title"/>
          </p:nvPr>
        </p:nvSpPr>
        <p:spPr/>
        <p:txBody>
          <a:bodyPr/>
          <a:lstStyle/>
          <a:p>
            <a:r>
              <a:rPr lang="en-US" dirty="0"/>
              <a:t>Resources Analysis</a:t>
            </a:r>
          </a:p>
        </p:txBody>
      </p:sp>
      <p:sp>
        <p:nvSpPr>
          <p:cNvPr id="3" name="Slide Number Placeholder 2"/>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58</a:t>
            </a:fld>
            <a:endParaRPr lang="en-US" dirty="0"/>
          </a:p>
        </p:txBody>
      </p:sp>
      <p:pic>
        <p:nvPicPr>
          <p:cNvPr id="5" name="Picture 4">
            <a:extLst>
              <a:ext uri="{FF2B5EF4-FFF2-40B4-BE49-F238E27FC236}">
                <a16:creationId xmlns:a16="http://schemas.microsoft.com/office/drawing/2014/main" id="{1DBCBAA9-08C9-4A70-9831-BD401BE88B76}"/>
              </a:ext>
            </a:extLst>
          </p:cNvPr>
          <p:cNvPicPr>
            <a:picLocks noChangeAspect="1"/>
          </p:cNvPicPr>
          <p:nvPr/>
        </p:nvPicPr>
        <p:blipFill>
          <a:blip r:embed="rId3"/>
          <a:stretch>
            <a:fillRect/>
          </a:stretch>
        </p:blipFill>
        <p:spPr>
          <a:xfrm>
            <a:off x="5316537" y="5814466"/>
            <a:ext cx="1885950" cy="561975"/>
          </a:xfrm>
          <a:prstGeom prst="rect">
            <a:avLst/>
          </a:prstGeom>
        </p:spPr>
      </p:pic>
      <p:pic>
        <p:nvPicPr>
          <p:cNvPr id="6" name="Picture 5">
            <a:extLst>
              <a:ext uri="{FF2B5EF4-FFF2-40B4-BE49-F238E27FC236}">
                <a16:creationId xmlns:a16="http://schemas.microsoft.com/office/drawing/2014/main" id="{0A8E5FF5-1714-491F-B90E-4458AC60E7CE}"/>
              </a:ext>
            </a:extLst>
          </p:cNvPr>
          <p:cNvPicPr>
            <a:picLocks noChangeAspect="1"/>
          </p:cNvPicPr>
          <p:nvPr/>
        </p:nvPicPr>
        <p:blipFill>
          <a:blip r:embed="rId4"/>
          <a:stretch>
            <a:fillRect/>
          </a:stretch>
        </p:blipFill>
        <p:spPr>
          <a:xfrm>
            <a:off x="6096001" y="3581728"/>
            <a:ext cx="1990725" cy="838200"/>
          </a:xfrm>
          <a:prstGeom prst="rect">
            <a:avLst/>
          </a:prstGeom>
        </p:spPr>
      </p:pic>
    </p:spTree>
    <p:extLst>
      <p:ext uri="{BB962C8B-B14F-4D97-AF65-F5344CB8AC3E}">
        <p14:creationId xmlns:p14="http://schemas.microsoft.com/office/powerpoint/2010/main" val="80947590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 Analysis</a:t>
            </a:r>
          </a:p>
        </p:txBody>
      </p:sp>
      <p:sp>
        <p:nvSpPr>
          <p:cNvPr id="3" name="Slide Number Placeholder 2"/>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59</a:t>
            </a:fld>
            <a:endParaRPr lang="en-US" dirty="0"/>
          </a:p>
        </p:txBody>
      </p:sp>
      <p:pic>
        <p:nvPicPr>
          <p:cNvPr id="4" name="Picture 3">
            <a:extLst>
              <a:ext uri="{FF2B5EF4-FFF2-40B4-BE49-F238E27FC236}">
                <a16:creationId xmlns:a16="http://schemas.microsoft.com/office/drawing/2014/main" id="{E8D0FB4E-0023-4676-9DA8-DD06203FF7FD}"/>
              </a:ext>
            </a:extLst>
          </p:cNvPr>
          <p:cNvPicPr>
            <a:picLocks noChangeAspect="1"/>
          </p:cNvPicPr>
          <p:nvPr/>
        </p:nvPicPr>
        <p:blipFill>
          <a:blip r:embed="rId2"/>
          <a:stretch>
            <a:fillRect/>
          </a:stretch>
        </p:blipFill>
        <p:spPr>
          <a:xfrm>
            <a:off x="2248400" y="1055262"/>
            <a:ext cx="8310884" cy="5206565"/>
          </a:xfrm>
          <a:prstGeom prst="rect">
            <a:avLst/>
          </a:prstGeom>
        </p:spPr>
      </p:pic>
      <p:pic>
        <p:nvPicPr>
          <p:cNvPr id="5" name="Picture 4">
            <a:extLst>
              <a:ext uri="{FF2B5EF4-FFF2-40B4-BE49-F238E27FC236}">
                <a16:creationId xmlns:a16="http://schemas.microsoft.com/office/drawing/2014/main" id="{1DBCBAA9-08C9-4A70-9831-BD401BE88B76}"/>
              </a:ext>
            </a:extLst>
          </p:cNvPr>
          <p:cNvPicPr>
            <a:picLocks noChangeAspect="1"/>
          </p:cNvPicPr>
          <p:nvPr/>
        </p:nvPicPr>
        <p:blipFill>
          <a:blip r:embed="rId3"/>
          <a:stretch>
            <a:fillRect/>
          </a:stretch>
        </p:blipFill>
        <p:spPr>
          <a:xfrm>
            <a:off x="2893919" y="5353330"/>
            <a:ext cx="1885950" cy="561975"/>
          </a:xfrm>
          <a:prstGeom prst="rect">
            <a:avLst/>
          </a:prstGeom>
        </p:spPr>
      </p:pic>
      <p:pic>
        <p:nvPicPr>
          <p:cNvPr id="6" name="Picture 5">
            <a:extLst>
              <a:ext uri="{FF2B5EF4-FFF2-40B4-BE49-F238E27FC236}">
                <a16:creationId xmlns:a16="http://schemas.microsoft.com/office/drawing/2014/main" id="{0A8E5FF5-1714-491F-B90E-4458AC60E7CE}"/>
              </a:ext>
            </a:extLst>
          </p:cNvPr>
          <p:cNvPicPr>
            <a:picLocks noChangeAspect="1"/>
          </p:cNvPicPr>
          <p:nvPr/>
        </p:nvPicPr>
        <p:blipFill>
          <a:blip r:embed="rId4"/>
          <a:stretch>
            <a:fillRect/>
          </a:stretch>
        </p:blipFill>
        <p:spPr>
          <a:xfrm>
            <a:off x="7441963" y="3429000"/>
            <a:ext cx="1990725" cy="838200"/>
          </a:xfrm>
          <a:prstGeom prst="rect">
            <a:avLst/>
          </a:prstGeom>
        </p:spPr>
      </p:pic>
    </p:spTree>
    <p:extLst>
      <p:ext uri="{BB962C8B-B14F-4D97-AF65-F5344CB8AC3E}">
        <p14:creationId xmlns:p14="http://schemas.microsoft.com/office/powerpoint/2010/main" val="1697917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文本&#10;&#10;描述已自动生成">
            <a:extLst>
              <a:ext uri="{FF2B5EF4-FFF2-40B4-BE49-F238E27FC236}">
                <a16:creationId xmlns:a16="http://schemas.microsoft.com/office/drawing/2014/main" id="{9E200FBB-B1F3-4761-B7D7-2423AF4F2771}"/>
              </a:ext>
            </a:extLst>
          </p:cNvPr>
          <p:cNvPicPr>
            <a:picLocks noChangeAspect="1"/>
          </p:cNvPicPr>
          <p:nvPr/>
        </p:nvPicPr>
        <p:blipFill>
          <a:blip r:embed="rId3"/>
          <a:stretch>
            <a:fillRect/>
          </a:stretch>
        </p:blipFill>
        <p:spPr>
          <a:xfrm>
            <a:off x="1896376" y="1244506"/>
            <a:ext cx="8742066" cy="4572000"/>
          </a:xfrm>
          <a:prstGeom prst="rect">
            <a:avLst/>
          </a:prstGeom>
        </p:spPr>
      </p:pic>
      <p:sp>
        <p:nvSpPr>
          <p:cNvPr id="2" name="Title 1"/>
          <p:cNvSpPr>
            <a:spLocks noGrp="1"/>
          </p:cNvSpPr>
          <p:nvPr>
            <p:ph type="title"/>
          </p:nvPr>
        </p:nvSpPr>
        <p:spPr/>
        <p:txBody>
          <a:bodyPr/>
          <a:lstStyle/>
          <a:p>
            <a:r>
              <a:rPr lang="en-US" dirty="0"/>
              <a:t>Vitis HLS GUI</a:t>
            </a:r>
          </a:p>
        </p:txBody>
      </p:sp>
      <p:sp>
        <p:nvSpPr>
          <p:cNvPr id="21" name="Slide Number Placeholder 20"/>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6</a:t>
            </a:fld>
            <a:endParaRPr lang="en-US" dirty="0"/>
          </a:p>
        </p:txBody>
      </p:sp>
      <p:grpSp>
        <p:nvGrpSpPr>
          <p:cNvPr id="3" name="Group 17"/>
          <p:cNvGrpSpPr/>
          <p:nvPr/>
        </p:nvGrpSpPr>
        <p:grpSpPr>
          <a:xfrm>
            <a:off x="3480661" y="1539240"/>
            <a:ext cx="5721938" cy="2859838"/>
            <a:chOff x="4379974" y="1931205"/>
            <a:chExt cx="2112275" cy="1958656"/>
          </a:xfrm>
        </p:grpSpPr>
        <p:sp>
          <p:nvSpPr>
            <p:cNvPr id="10" name="Rectangle 9"/>
            <p:cNvSpPr/>
            <p:nvPr/>
          </p:nvSpPr>
          <p:spPr bwMode="auto">
            <a:xfrm>
              <a:off x="4379974" y="1931205"/>
              <a:ext cx="2112275" cy="1958656"/>
            </a:xfrm>
            <a:prstGeom prst="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endParaRPr lang="en-US">
                <a:latin typeface="Arial" charset="0"/>
              </a:endParaRPr>
            </a:p>
          </p:txBody>
        </p:sp>
        <p:sp>
          <p:nvSpPr>
            <p:cNvPr id="13" name="Rectangle 12"/>
            <p:cNvSpPr/>
            <p:nvPr/>
          </p:nvSpPr>
          <p:spPr bwMode="auto">
            <a:xfrm>
              <a:off x="5032860" y="2584090"/>
              <a:ext cx="914993" cy="683181"/>
            </a:xfrm>
            <a:prstGeom prst="rect">
              <a:avLst/>
            </a:prstGeom>
            <a:solidFill>
              <a:schemeClr val="bg1">
                <a:lumMod val="20000"/>
                <a:lumOff val="80000"/>
              </a:schemeClr>
            </a:solidFill>
            <a:ln w="19050"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r>
                <a:rPr lang="en-US" sz="1200" b="1" dirty="0">
                  <a:solidFill>
                    <a:schemeClr val="tx2">
                      <a:lumMod val="50000"/>
                    </a:schemeClr>
                  </a:solidFill>
                </a:rPr>
                <a:t>Information </a:t>
              </a:r>
            </a:p>
            <a:p>
              <a:pPr algn="ctr" defTabSz="914400" fontAlgn="base">
                <a:spcBef>
                  <a:spcPct val="0"/>
                </a:spcBef>
                <a:spcAft>
                  <a:spcPct val="0"/>
                </a:spcAft>
              </a:pPr>
              <a:r>
                <a:rPr lang="en-US" sz="1200" b="1" dirty="0">
                  <a:solidFill>
                    <a:schemeClr val="tx2">
                      <a:lumMod val="50000"/>
                    </a:schemeClr>
                  </a:solidFill>
                </a:rPr>
                <a:t>Pane</a:t>
              </a:r>
              <a:endParaRPr lang="en-US" sz="1200" b="1" dirty="0">
                <a:solidFill>
                  <a:schemeClr val="tx2">
                    <a:lumMod val="50000"/>
                  </a:schemeClr>
                </a:solidFill>
                <a:latin typeface="Arial" charset="0"/>
              </a:endParaRPr>
            </a:p>
          </p:txBody>
        </p:sp>
      </p:grpSp>
      <p:grpSp>
        <p:nvGrpSpPr>
          <p:cNvPr id="5" name="Group 16"/>
          <p:cNvGrpSpPr/>
          <p:nvPr/>
        </p:nvGrpSpPr>
        <p:grpSpPr>
          <a:xfrm>
            <a:off x="1896377" y="1539240"/>
            <a:ext cx="1584285" cy="4028393"/>
            <a:chOff x="3381445" y="1931205"/>
            <a:chExt cx="960124" cy="3610070"/>
          </a:xfrm>
        </p:grpSpPr>
        <p:sp>
          <p:nvSpPr>
            <p:cNvPr id="9" name="Rectangle 8"/>
            <p:cNvSpPr/>
            <p:nvPr/>
          </p:nvSpPr>
          <p:spPr bwMode="auto">
            <a:xfrm>
              <a:off x="3381445" y="1931205"/>
              <a:ext cx="960124" cy="3610070"/>
            </a:xfrm>
            <a:prstGeom prst="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endParaRPr lang="en-US">
                <a:latin typeface="Arial" charset="0"/>
              </a:endParaRPr>
            </a:p>
          </p:txBody>
        </p:sp>
        <p:sp>
          <p:nvSpPr>
            <p:cNvPr id="15" name="Rectangle 14"/>
            <p:cNvSpPr/>
            <p:nvPr/>
          </p:nvSpPr>
          <p:spPr bwMode="auto">
            <a:xfrm>
              <a:off x="3458255" y="3697835"/>
              <a:ext cx="806505" cy="683181"/>
            </a:xfrm>
            <a:prstGeom prst="rect">
              <a:avLst/>
            </a:prstGeom>
            <a:solidFill>
              <a:schemeClr val="bg1">
                <a:lumMod val="20000"/>
                <a:lumOff val="80000"/>
              </a:schemeClr>
            </a:solidFill>
            <a:ln w="19050" cap="flat" cmpd="sng" algn="ctr">
              <a:solidFill>
                <a:schemeClr val="bg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r>
                <a:rPr lang="en-US" sz="1200" b="1" dirty="0">
                  <a:solidFill>
                    <a:schemeClr val="tx2">
                      <a:lumMod val="50000"/>
                    </a:schemeClr>
                  </a:solidFill>
                </a:rPr>
                <a:t>Project </a:t>
              </a:r>
            </a:p>
            <a:p>
              <a:pPr algn="ctr" defTabSz="914400" fontAlgn="base">
                <a:spcBef>
                  <a:spcPct val="0"/>
                </a:spcBef>
                <a:spcAft>
                  <a:spcPct val="0"/>
                </a:spcAft>
              </a:pPr>
              <a:r>
                <a:rPr lang="en-US" sz="1200" b="1" dirty="0">
                  <a:solidFill>
                    <a:schemeClr val="tx2">
                      <a:lumMod val="50000"/>
                    </a:schemeClr>
                  </a:solidFill>
                </a:rPr>
                <a:t>Explorer</a:t>
              </a:r>
            </a:p>
            <a:p>
              <a:pPr algn="ctr" defTabSz="914400" fontAlgn="base">
                <a:spcBef>
                  <a:spcPct val="0"/>
                </a:spcBef>
                <a:spcAft>
                  <a:spcPct val="0"/>
                </a:spcAft>
              </a:pPr>
              <a:r>
                <a:rPr lang="en-US" sz="1200" b="1" dirty="0">
                  <a:solidFill>
                    <a:schemeClr val="tx2">
                      <a:lumMod val="50000"/>
                    </a:schemeClr>
                  </a:solidFill>
                  <a:latin typeface="Arial" charset="0"/>
                </a:rPr>
                <a:t>Pane</a:t>
              </a:r>
            </a:p>
          </p:txBody>
        </p:sp>
      </p:grpSp>
      <p:sp>
        <p:nvSpPr>
          <p:cNvPr id="23"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6</a:t>
            </a:fld>
            <a:endParaRPr lang="en-US" sz="1000" dirty="0">
              <a:solidFill>
                <a:schemeClr val="bg1"/>
              </a:solidFill>
              <a:latin typeface="Arial" charset="0"/>
              <a:ea typeface="ＭＳ Ｐゴシック" pitchFamily="34" charset="-128"/>
              <a:cs typeface="Arial" charset="0"/>
            </a:endParaRPr>
          </a:p>
        </p:txBody>
      </p:sp>
      <p:grpSp>
        <p:nvGrpSpPr>
          <p:cNvPr id="6" name="Group 18"/>
          <p:cNvGrpSpPr/>
          <p:nvPr/>
        </p:nvGrpSpPr>
        <p:grpSpPr>
          <a:xfrm>
            <a:off x="9202600" y="1529438"/>
            <a:ext cx="1435843" cy="2915948"/>
            <a:chOff x="6530655" y="1931205"/>
            <a:chExt cx="2381110" cy="1958655"/>
          </a:xfrm>
        </p:grpSpPr>
        <p:sp>
          <p:nvSpPr>
            <p:cNvPr id="11" name="Rectangle 10"/>
            <p:cNvSpPr/>
            <p:nvPr/>
          </p:nvSpPr>
          <p:spPr bwMode="auto">
            <a:xfrm>
              <a:off x="6530655" y="1931205"/>
              <a:ext cx="2381110" cy="1958655"/>
            </a:xfrm>
            <a:prstGeom prst="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endParaRPr lang="en-US">
                <a:latin typeface="Arial" charset="0"/>
              </a:endParaRPr>
            </a:p>
          </p:txBody>
        </p:sp>
        <p:sp>
          <p:nvSpPr>
            <p:cNvPr id="14" name="Rectangle 13"/>
            <p:cNvSpPr/>
            <p:nvPr/>
          </p:nvSpPr>
          <p:spPr bwMode="auto">
            <a:xfrm>
              <a:off x="6740836" y="2584090"/>
              <a:ext cx="1930767" cy="683181"/>
            </a:xfrm>
            <a:prstGeom prst="rect">
              <a:avLst/>
            </a:prstGeom>
            <a:solidFill>
              <a:schemeClr val="bg1">
                <a:lumMod val="20000"/>
                <a:lumOff val="80000"/>
              </a:schemeClr>
            </a:solidFill>
            <a:ln w="19050"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r>
                <a:rPr lang="en-US" sz="1200" b="1" dirty="0">
                  <a:solidFill>
                    <a:schemeClr val="tx2">
                      <a:lumMod val="50000"/>
                    </a:schemeClr>
                  </a:solidFill>
                </a:rPr>
                <a:t>Auxiliary Pane</a:t>
              </a:r>
              <a:endParaRPr lang="en-US" sz="1200" b="1" dirty="0">
                <a:solidFill>
                  <a:schemeClr val="tx2">
                    <a:lumMod val="50000"/>
                  </a:schemeClr>
                </a:solidFill>
                <a:latin typeface="Arial" charset="0"/>
              </a:endParaRPr>
            </a:p>
          </p:txBody>
        </p:sp>
      </p:grpSp>
      <p:grpSp>
        <p:nvGrpSpPr>
          <p:cNvPr id="17" name="Group 19"/>
          <p:cNvGrpSpPr/>
          <p:nvPr/>
        </p:nvGrpSpPr>
        <p:grpSpPr>
          <a:xfrm>
            <a:off x="3480662" y="4399079"/>
            <a:ext cx="7157781" cy="1168555"/>
            <a:chOff x="4379975" y="3928265"/>
            <a:chExt cx="4531790" cy="1613010"/>
          </a:xfrm>
        </p:grpSpPr>
        <p:sp>
          <p:nvSpPr>
            <p:cNvPr id="12" name="Rectangle 11"/>
            <p:cNvSpPr/>
            <p:nvPr/>
          </p:nvSpPr>
          <p:spPr bwMode="auto">
            <a:xfrm>
              <a:off x="4379975" y="3928265"/>
              <a:ext cx="4531790" cy="1613010"/>
            </a:xfrm>
            <a:prstGeom prst="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endParaRPr lang="en-US">
                <a:latin typeface="Arial" charset="0"/>
              </a:endParaRPr>
            </a:p>
          </p:txBody>
        </p:sp>
        <p:sp>
          <p:nvSpPr>
            <p:cNvPr id="16" name="Rectangle 15"/>
            <p:cNvSpPr/>
            <p:nvPr/>
          </p:nvSpPr>
          <p:spPr bwMode="auto">
            <a:xfrm>
              <a:off x="6146605" y="4389125"/>
              <a:ext cx="914993" cy="683181"/>
            </a:xfrm>
            <a:prstGeom prst="rect">
              <a:avLst/>
            </a:prstGeom>
            <a:solidFill>
              <a:schemeClr val="bg1">
                <a:lumMod val="20000"/>
                <a:lumOff val="80000"/>
              </a:schemeClr>
            </a:solidFill>
            <a:ln w="19050" cap="flat" cmpd="sng" algn="ctr">
              <a:solidFill>
                <a:schemeClr val="bg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r>
                <a:rPr lang="en-US" sz="1200" b="1" dirty="0">
                  <a:solidFill>
                    <a:schemeClr val="tx2">
                      <a:lumMod val="50000"/>
                    </a:schemeClr>
                  </a:solidFill>
                </a:rPr>
                <a:t>Console</a:t>
              </a:r>
            </a:p>
            <a:p>
              <a:pPr algn="ctr" defTabSz="914400" fontAlgn="base">
                <a:spcBef>
                  <a:spcPct val="0"/>
                </a:spcBef>
                <a:spcAft>
                  <a:spcPct val="0"/>
                </a:spcAft>
              </a:pPr>
              <a:r>
                <a:rPr lang="en-US" sz="1200" b="1" dirty="0">
                  <a:solidFill>
                    <a:schemeClr val="tx2">
                      <a:lumMod val="50000"/>
                    </a:schemeClr>
                  </a:solidFill>
                  <a:latin typeface="Arial" charset="0"/>
                </a:rPr>
                <a:t>Pane</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1000"/>
                            </p:stCondLst>
                            <p:childTnLst>
                              <p:par>
                                <p:cTn id="9" presetID="22" presetClass="entr" presetSubtype="4" fill="hold" nodeType="afterEffect">
                                  <p:stCondLst>
                                    <p:cond delay="100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par>
                          <p:cTn id="12" fill="hold">
                            <p:stCondLst>
                              <p:cond delay="2500"/>
                            </p:stCondLst>
                            <p:childTnLst>
                              <p:par>
                                <p:cTn id="13" presetID="22" presetClass="entr" presetSubtype="4" fill="hold" nodeType="afterEffect">
                                  <p:stCondLst>
                                    <p:cond delay="100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par>
                          <p:cTn id="16" fill="hold">
                            <p:stCondLst>
                              <p:cond delay="4000"/>
                            </p:stCondLst>
                            <p:childTnLst>
                              <p:par>
                                <p:cTn id="17" presetID="22" presetClass="entr" presetSubtype="4" fill="hold" nodeType="afterEffect">
                                  <p:stCondLst>
                                    <p:cond delay="1000"/>
                                  </p:stCondLst>
                                  <p:childTnLst>
                                    <p:set>
                                      <p:cBhvr>
                                        <p:cTn id="18" dur="1" fill="hold">
                                          <p:stCondLst>
                                            <p:cond delay="0"/>
                                          </p:stCondLst>
                                        </p:cTn>
                                        <p:tgtEl>
                                          <p:spTgt spid="17"/>
                                        </p:tgtEl>
                                        <p:attrNameLst>
                                          <p:attrName>style.visibility</p:attrName>
                                        </p:attrNameLst>
                                      </p:cBhvr>
                                      <p:to>
                                        <p:strVal val="visible"/>
                                      </p:to>
                                    </p:set>
                                    <p:animEffect transition="in" filter="wipe(down)">
                                      <p:cBhvr>
                                        <p:cTn id="1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t>
            </a:r>
            <a:r>
              <a:rPr lang="en-US" altLang="zh-CN" dirty="0"/>
              <a:t>unction Call Graph</a:t>
            </a:r>
            <a:endParaRPr lang="en-US" dirty="0"/>
          </a:p>
        </p:txBody>
      </p:sp>
      <p:sp>
        <p:nvSpPr>
          <p:cNvPr id="3" name="Slide Number Placeholder 2"/>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60</a:t>
            </a:fld>
            <a:endParaRPr lang="en-US" dirty="0"/>
          </a:p>
        </p:txBody>
      </p:sp>
      <p:pic>
        <p:nvPicPr>
          <p:cNvPr id="4" name="图片 3">
            <a:extLst>
              <a:ext uri="{FF2B5EF4-FFF2-40B4-BE49-F238E27FC236}">
                <a16:creationId xmlns:a16="http://schemas.microsoft.com/office/drawing/2014/main" id="{430DD921-8819-484B-8339-627334B35577}"/>
              </a:ext>
            </a:extLst>
          </p:cNvPr>
          <p:cNvPicPr>
            <a:picLocks noChangeAspect="1"/>
          </p:cNvPicPr>
          <p:nvPr/>
        </p:nvPicPr>
        <p:blipFill>
          <a:blip r:embed="rId2"/>
          <a:stretch>
            <a:fillRect/>
          </a:stretch>
        </p:blipFill>
        <p:spPr>
          <a:xfrm>
            <a:off x="1776000" y="1014383"/>
            <a:ext cx="8640000" cy="5107994"/>
          </a:xfrm>
          <a:prstGeom prst="rect">
            <a:avLst/>
          </a:prstGeom>
        </p:spPr>
      </p:pic>
    </p:spTree>
    <p:extLst>
      <p:ext uri="{BB962C8B-B14F-4D97-AF65-F5344CB8AC3E}">
        <p14:creationId xmlns:p14="http://schemas.microsoft.com/office/powerpoint/2010/main" val="366476047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B3AD0-267B-453F-90F0-32B7EAB36636}"/>
              </a:ext>
            </a:extLst>
          </p:cNvPr>
          <p:cNvSpPr>
            <a:spLocks noGrp="1"/>
          </p:cNvSpPr>
          <p:nvPr>
            <p:ph type="title"/>
          </p:nvPr>
        </p:nvSpPr>
        <p:spPr/>
        <p:txBody>
          <a:bodyPr/>
          <a:lstStyle/>
          <a:p>
            <a:r>
              <a:rPr lang="en-US" altLang="zh-CN" dirty="0"/>
              <a:t>Other Ways to use Vitis HLS</a:t>
            </a:r>
            <a:endParaRPr lang="zh-CN" altLang="en-US" dirty="0"/>
          </a:p>
        </p:txBody>
      </p:sp>
    </p:spTree>
    <p:extLst>
      <p:ext uri="{BB962C8B-B14F-4D97-AF65-F5344CB8AC3E}">
        <p14:creationId xmlns:p14="http://schemas.microsoft.com/office/powerpoint/2010/main" val="2265174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Command Line Interface: Batch Mode</a:t>
            </a:r>
          </a:p>
        </p:txBody>
      </p:sp>
      <p:sp>
        <p:nvSpPr>
          <p:cNvPr id="3" name="Content Placeholder 2"/>
          <p:cNvSpPr>
            <a:spLocks noGrp="1"/>
          </p:cNvSpPr>
          <p:nvPr>
            <p:ph idx="1"/>
          </p:nvPr>
        </p:nvSpPr>
        <p:spPr/>
        <p:txBody>
          <a:bodyPr>
            <a:normAutofit fontScale="85000" lnSpcReduction="20000"/>
          </a:bodyPr>
          <a:lstStyle/>
          <a:p>
            <a:r>
              <a:rPr lang="en-US" sz="2200" dirty="0" err="1"/>
              <a:t>Vivado</a:t>
            </a:r>
            <a:r>
              <a:rPr lang="en-US" sz="2200" dirty="0"/>
              <a:t> HLS can also be run in batch mode</a:t>
            </a:r>
          </a:p>
          <a:p>
            <a:pPr lvl="1"/>
            <a:r>
              <a:rPr lang="en-US" sz="1900" dirty="0"/>
              <a:t>Opening the Command Line Interface (CLI) will give a shell</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buNone/>
            </a:pPr>
            <a:br>
              <a:rPr lang="en-US" dirty="0"/>
            </a:br>
            <a:br>
              <a:rPr lang="en-US" dirty="0"/>
            </a:br>
            <a:endParaRPr lang="en-US" dirty="0"/>
          </a:p>
          <a:p>
            <a:pPr lvl="1"/>
            <a:r>
              <a:rPr lang="en-US" dirty="0"/>
              <a:t>Supports the commands required to run </a:t>
            </a:r>
            <a:r>
              <a:rPr lang="en-US" dirty="0" err="1"/>
              <a:t>Vivado</a:t>
            </a:r>
            <a:r>
              <a:rPr lang="en-US" dirty="0"/>
              <a:t> HLS &amp; pre-synthesis verification (</a:t>
            </a:r>
            <a:r>
              <a:rPr lang="en-US" dirty="0" err="1"/>
              <a:t>gcc</a:t>
            </a:r>
            <a:r>
              <a:rPr lang="en-US" dirty="0"/>
              <a:t>, g++, </a:t>
            </a:r>
            <a:r>
              <a:rPr lang="en-US" dirty="0" err="1"/>
              <a:t>apcc</a:t>
            </a:r>
            <a:r>
              <a:rPr lang="en-US" dirty="0"/>
              <a:t>, make)</a:t>
            </a:r>
          </a:p>
          <a:p>
            <a:pPr lvl="2">
              <a:buNone/>
            </a:pPr>
            <a:endParaRPr lang="en-US" dirty="0"/>
          </a:p>
        </p:txBody>
      </p:sp>
      <p:sp>
        <p:nvSpPr>
          <p:cNvPr id="13" name="Slide Number Placeholder 12"/>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62</a:t>
            </a:fld>
            <a:endParaRPr lang="en-US" dirty="0"/>
          </a:p>
        </p:txBody>
      </p:sp>
      <p:sp>
        <p:nvSpPr>
          <p:cNvPr id="11"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62</a:t>
            </a:fld>
            <a:endParaRPr lang="en-US" sz="1000" dirty="0">
              <a:solidFill>
                <a:schemeClr val="bg1"/>
              </a:solidFill>
              <a:latin typeface="Arial" charset="0"/>
              <a:ea typeface="ＭＳ Ｐゴシック" pitchFamily="34" charset="-128"/>
              <a:cs typeface="Arial" charset="0"/>
            </a:endParaRPr>
          </a:p>
        </p:txBody>
      </p:sp>
      <p:pic>
        <p:nvPicPr>
          <p:cNvPr id="4" name="Picture 3">
            <a:extLst>
              <a:ext uri="{FF2B5EF4-FFF2-40B4-BE49-F238E27FC236}">
                <a16:creationId xmlns:a16="http://schemas.microsoft.com/office/drawing/2014/main" id="{CCF25238-78FD-45C8-BF4E-990E00637C7B}"/>
              </a:ext>
            </a:extLst>
          </p:cNvPr>
          <p:cNvPicPr>
            <a:picLocks noChangeAspect="1"/>
          </p:cNvPicPr>
          <p:nvPr/>
        </p:nvPicPr>
        <p:blipFill rotWithShape="1">
          <a:blip r:embed="rId2"/>
          <a:srcRect r="19859"/>
          <a:stretch/>
        </p:blipFill>
        <p:spPr>
          <a:xfrm>
            <a:off x="1321753" y="2242341"/>
            <a:ext cx="1743570" cy="2982918"/>
          </a:xfrm>
          <a:prstGeom prst="rect">
            <a:avLst/>
          </a:prstGeom>
        </p:spPr>
      </p:pic>
      <p:pic>
        <p:nvPicPr>
          <p:cNvPr id="9" name="Picture 8">
            <a:extLst>
              <a:ext uri="{FF2B5EF4-FFF2-40B4-BE49-F238E27FC236}">
                <a16:creationId xmlns:a16="http://schemas.microsoft.com/office/drawing/2014/main" id="{7EA0531B-B638-4429-9836-10D1627F21EF}"/>
              </a:ext>
            </a:extLst>
          </p:cNvPr>
          <p:cNvPicPr>
            <a:picLocks noChangeAspect="1"/>
          </p:cNvPicPr>
          <p:nvPr/>
        </p:nvPicPr>
        <p:blipFill>
          <a:blip r:embed="rId3"/>
          <a:stretch>
            <a:fillRect/>
          </a:stretch>
        </p:blipFill>
        <p:spPr>
          <a:xfrm>
            <a:off x="4917252" y="2973164"/>
            <a:ext cx="4392800" cy="1739157"/>
          </a:xfrm>
          <a:prstGeom prst="rect">
            <a:avLst/>
          </a:prstGeom>
        </p:spPr>
      </p:pic>
      <p:sp>
        <p:nvSpPr>
          <p:cNvPr id="10" name="Right Arrow 5">
            <a:extLst>
              <a:ext uri="{FF2B5EF4-FFF2-40B4-BE49-F238E27FC236}">
                <a16:creationId xmlns:a16="http://schemas.microsoft.com/office/drawing/2014/main" id="{721C695B-CAF9-4755-8B35-D0D2632E0398}"/>
              </a:ext>
            </a:extLst>
          </p:cNvPr>
          <p:cNvSpPr/>
          <p:nvPr/>
        </p:nvSpPr>
        <p:spPr>
          <a:xfrm>
            <a:off x="3190217" y="3899965"/>
            <a:ext cx="1586993" cy="268835"/>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kern="0">
              <a:solidFill>
                <a:srgbClr val="FFFFFF"/>
              </a:solidFill>
              <a:latin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Vitis HLS CLI</a:t>
            </a:r>
          </a:p>
        </p:txBody>
      </p:sp>
      <p:sp>
        <p:nvSpPr>
          <p:cNvPr id="3" name="Content Placeholder 2"/>
          <p:cNvSpPr>
            <a:spLocks noGrp="1"/>
          </p:cNvSpPr>
          <p:nvPr>
            <p:ph idx="1"/>
          </p:nvPr>
        </p:nvSpPr>
        <p:spPr>
          <a:xfrm>
            <a:off x="647700" y="1142544"/>
            <a:ext cx="10515600" cy="4759404"/>
          </a:xfrm>
        </p:spPr>
        <p:txBody>
          <a:bodyPr/>
          <a:lstStyle/>
          <a:p>
            <a:r>
              <a:rPr lang="en-US" dirty="0"/>
              <a:t>Invoke Vitis HLS in interactive mode</a:t>
            </a:r>
          </a:p>
          <a:p>
            <a:pPr lvl="1"/>
            <a:r>
              <a:rPr lang="en-US" dirty="0"/>
              <a:t>Type Tcl commands one at a time</a:t>
            </a:r>
          </a:p>
          <a:p>
            <a:pPr lvl="1">
              <a:buNone/>
            </a:pPr>
            <a:endParaRPr lang="en-US" dirty="0"/>
          </a:p>
          <a:p>
            <a:r>
              <a:rPr lang="en-US" dirty="0"/>
              <a:t>Execute Vitis HLS using a Tcl batch file</a:t>
            </a:r>
          </a:p>
          <a:p>
            <a:pPr lvl="1"/>
            <a:r>
              <a:rPr lang="en-US" dirty="0"/>
              <a:t>Allows multiple runs to be scripted and automated</a:t>
            </a:r>
          </a:p>
          <a:p>
            <a:pPr lvl="1"/>
            <a:endParaRPr lang="en-US" dirty="0"/>
          </a:p>
          <a:p>
            <a:r>
              <a:rPr lang="en-US" dirty="0"/>
              <a:t>Open an existing project in the GUI</a:t>
            </a:r>
          </a:p>
          <a:p>
            <a:pPr lvl="1"/>
            <a:r>
              <a:rPr lang="en-US" dirty="0"/>
              <a:t>For analysis, further work or to modify it</a:t>
            </a:r>
          </a:p>
          <a:p>
            <a:pPr lvl="1"/>
            <a:endParaRPr lang="en-US" dirty="0"/>
          </a:p>
          <a:p>
            <a:r>
              <a:rPr lang="en-US" dirty="0"/>
              <a:t>Use the terminal to launch Vitis HLS GUI</a:t>
            </a:r>
          </a:p>
          <a:p>
            <a:pPr lvl="1"/>
            <a:endParaRPr lang="en-US" dirty="0"/>
          </a:p>
        </p:txBody>
      </p:sp>
      <p:sp>
        <p:nvSpPr>
          <p:cNvPr id="11" name="Slide Number Placeholder 10"/>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63</a:t>
            </a:fld>
            <a:endParaRPr lang="en-US" dirty="0"/>
          </a:p>
        </p:txBody>
      </p:sp>
      <p:sp>
        <p:nvSpPr>
          <p:cNvPr id="10"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63</a:t>
            </a:fld>
            <a:endParaRPr lang="en-US" sz="1000" dirty="0">
              <a:solidFill>
                <a:schemeClr val="bg1"/>
              </a:solidFill>
              <a:latin typeface="Arial" charset="0"/>
              <a:ea typeface="ＭＳ Ｐゴシック" pitchFamily="34" charset="-128"/>
              <a:cs typeface="Arial" charset="0"/>
            </a:endParaRPr>
          </a:p>
        </p:txBody>
      </p:sp>
      <p:sp>
        <p:nvSpPr>
          <p:cNvPr id="12" name="TextBox 11">
            <a:extLst>
              <a:ext uri="{FF2B5EF4-FFF2-40B4-BE49-F238E27FC236}">
                <a16:creationId xmlns:a16="http://schemas.microsoft.com/office/drawing/2014/main" id="{AC0D3409-BA83-4CBA-9D73-4BBFDD70A653}"/>
              </a:ext>
            </a:extLst>
          </p:cNvPr>
          <p:cNvSpPr txBox="1"/>
          <p:nvPr/>
        </p:nvSpPr>
        <p:spPr bwMode="auto">
          <a:xfrm>
            <a:off x="1669127" y="2055662"/>
            <a:ext cx="4556207" cy="369332"/>
          </a:xfrm>
          <a:prstGeom prst="rect">
            <a:avLst/>
          </a:prstGeom>
          <a:solidFill>
            <a:srgbClr val="008CA8">
              <a:lumMod val="75000"/>
            </a:srgbClr>
          </a:solidFill>
          <a:ln w="12700" cap="flat" cmpd="sng" algn="ctr">
            <a:solidFill>
              <a:srgbClr val="000000"/>
            </a:solidFill>
            <a:prstDash val="solid"/>
          </a:ln>
          <a:effectLst>
            <a:outerShdw blurRad="40000" dist="20000" dir="5400000" rotWithShape="0">
              <a:srgbClr val="000000">
                <a:alpha val="38000"/>
              </a:srgbClr>
            </a:outerShdw>
          </a:effectLst>
        </p:spPr>
        <p:txBody>
          <a:bodyPr wrap="square" rtlCol="0">
            <a:spAutoFit/>
          </a:bodyPr>
          <a:lstStyle/>
          <a:p>
            <a:pPr algn="ctr" defTabSz="914400" fontAlgn="base">
              <a:spcBef>
                <a:spcPct val="0"/>
              </a:spcBef>
              <a:spcAft>
                <a:spcPct val="0"/>
              </a:spcAft>
              <a:defRPr/>
            </a:pPr>
            <a:r>
              <a:rPr lang="en-US" kern="0" dirty="0">
                <a:solidFill>
                  <a:srgbClr val="FFFFFF"/>
                </a:solidFill>
                <a:latin typeface="Arial"/>
              </a:rPr>
              <a:t>&gt; </a:t>
            </a:r>
            <a:r>
              <a:rPr lang="en-US" kern="0" dirty="0" err="1">
                <a:solidFill>
                  <a:srgbClr val="FFFFFF"/>
                </a:solidFill>
                <a:latin typeface="Arial"/>
              </a:rPr>
              <a:t>vitis_hls</a:t>
            </a:r>
            <a:r>
              <a:rPr lang="en-US" kern="0" dirty="0">
                <a:solidFill>
                  <a:srgbClr val="FFFFFF"/>
                </a:solidFill>
                <a:latin typeface="Arial"/>
              </a:rPr>
              <a:t>  –i </a:t>
            </a:r>
          </a:p>
        </p:txBody>
      </p:sp>
      <p:sp>
        <p:nvSpPr>
          <p:cNvPr id="13" name="TextBox 12">
            <a:extLst>
              <a:ext uri="{FF2B5EF4-FFF2-40B4-BE49-F238E27FC236}">
                <a16:creationId xmlns:a16="http://schemas.microsoft.com/office/drawing/2014/main" id="{CA63BE21-0878-4722-9E86-2EDC51643B2D}"/>
              </a:ext>
            </a:extLst>
          </p:cNvPr>
          <p:cNvSpPr txBox="1"/>
          <p:nvPr/>
        </p:nvSpPr>
        <p:spPr bwMode="auto">
          <a:xfrm>
            <a:off x="1669127" y="4547780"/>
            <a:ext cx="4556207" cy="369332"/>
          </a:xfrm>
          <a:prstGeom prst="rect">
            <a:avLst/>
          </a:prstGeom>
          <a:solidFill>
            <a:srgbClr val="008CA8">
              <a:lumMod val="75000"/>
            </a:srgbClr>
          </a:solidFill>
          <a:ln w="12700" cap="flat" cmpd="sng" algn="ctr">
            <a:solidFill>
              <a:srgbClr val="000000"/>
            </a:solidFill>
            <a:prstDash val="solid"/>
          </a:ln>
          <a:effectLst>
            <a:outerShdw blurRad="40000" dist="20000" dir="5400000" rotWithShape="0">
              <a:srgbClr val="000000">
                <a:alpha val="38000"/>
              </a:srgbClr>
            </a:outerShdw>
          </a:effectLst>
        </p:spPr>
        <p:txBody>
          <a:bodyPr wrap="square" rtlCol="0">
            <a:spAutoFit/>
          </a:bodyPr>
          <a:lstStyle/>
          <a:p>
            <a:pPr algn="ctr" defTabSz="914400" fontAlgn="base">
              <a:spcBef>
                <a:spcPct val="0"/>
              </a:spcBef>
              <a:spcAft>
                <a:spcPct val="0"/>
              </a:spcAft>
              <a:defRPr/>
            </a:pPr>
            <a:r>
              <a:rPr lang="en-US" kern="0" dirty="0">
                <a:solidFill>
                  <a:srgbClr val="FFFFFF"/>
                </a:solidFill>
                <a:latin typeface="Arial"/>
              </a:rPr>
              <a:t>&gt; </a:t>
            </a:r>
            <a:r>
              <a:rPr lang="en-US" kern="0" dirty="0" err="1">
                <a:solidFill>
                  <a:srgbClr val="FFFFFF"/>
                </a:solidFill>
                <a:latin typeface="Arial"/>
              </a:rPr>
              <a:t>vitis_hls</a:t>
            </a:r>
            <a:r>
              <a:rPr lang="en-US" kern="0" dirty="0">
                <a:solidFill>
                  <a:srgbClr val="FFFFFF"/>
                </a:solidFill>
                <a:latin typeface="Arial"/>
              </a:rPr>
              <a:t>  –p my.prj </a:t>
            </a:r>
          </a:p>
        </p:txBody>
      </p:sp>
      <p:sp>
        <p:nvSpPr>
          <p:cNvPr id="14" name="TextBox 13">
            <a:extLst>
              <a:ext uri="{FF2B5EF4-FFF2-40B4-BE49-F238E27FC236}">
                <a16:creationId xmlns:a16="http://schemas.microsoft.com/office/drawing/2014/main" id="{FBDC42CB-EFFE-4235-87E8-0A1043183E5C}"/>
              </a:ext>
            </a:extLst>
          </p:cNvPr>
          <p:cNvSpPr txBox="1"/>
          <p:nvPr/>
        </p:nvSpPr>
        <p:spPr bwMode="auto">
          <a:xfrm>
            <a:off x="1669128" y="3270600"/>
            <a:ext cx="4556207" cy="369332"/>
          </a:xfrm>
          <a:prstGeom prst="rect">
            <a:avLst/>
          </a:prstGeom>
          <a:solidFill>
            <a:srgbClr val="008CA8">
              <a:lumMod val="75000"/>
            </a:srgbClr>
          </a:solidFill>
          <a:ln w="12700" cap="flat" cmpd="sng" algn="ctr">
            <a:solidFill>
              <a:srgbClr val="000000"/>
            </a:solidFill>
            <a:prstDash val="solid"/>
          </a:ln>
          <a:effectLst>
            <a:outerShdw blurRad="40000" dist="20000" dir="5400000" rotWithShape="0">
              <a:srgbClr val="000000">
                <a:alpha val="38000"/>
              </a:srgbClr>
            </a:outerShdw>
          </a:effectLst>
        </p:spPr>
        <p:txBody>
          <a:bodyPr wrap="square" rtlCol="0">
            <a:spAutoFit/>
          </a:bodyPr>
          <a:lstStyle/>
          <a:p>
            <a:pPr algn="ctr" defTabSz="914400" fontAlgn="base">
              <a:spcBef>
                <a:spcPct val="0"/>
              </a:spcBef>
              <a:spcAft>
                <a:spcPct val="0"/>
              </a:spcAft>
              <a:defRPr/>
            </a:pPr>
            <a:r>
              <a:rPr lang="en-US" kern="0" dirty="0">
                <a:solidFill>
                  <a:srgbClr val="FFFFFF"/>
                </a:solidFill>
                <a:latin typeface="Arial"/>
              </a:rPr>
              <a:t>&gt; </a:t>
            </a:r>
            <a:r>
              <a:rPr lang="en-US" kern="0" dirty="0" err="1">
                <a:solidFill>
                  <a:srgbClr val="FFFFFF"/>
                </a:solidFill>
                <a:latin typeface="Arial"/>
              </a:rPr>
              <a:t>vitis_hls</a:t>
            </a:r>
            <a:r>
              <a:rPr lang="en-US" kern="0" dirty="0">
                <a:solidFill>
                  <a:srgbClr val="FFFFFF"/>
                </a:solidFill>
                <a:latin typeface="Arial"/>
              </a:rPr>
              <a:t>  –f run_aesl.tcl </a:t>
            </a:r>
          </a:p>
        </p:txBody>
      </p:sp>
      <p:sp>
        <p:nvSpPr>
          <p:cNvPr id="15" name="TextBox 14">
            <a:extLst>
              <a:ext uri="{FF2B5EF4-FFF2-40B4-BE49-F238E27FC236}">
                <a16:creationId xmlns:a16="http://schemas.microsoft.com/office/drawing/2014/main" id="{A1074090-73B0-4958-815B-C3FE93D8C71C}"/>
              </a:ext>
            </a:extLst>
          </p:cNvPr>
          <p:cNvSpPr txBox="1"/>
          <p:nvPr/>
        </p:nvSpPr>
        <p:spPr bwMode="auto">
          <a:xfrm>
            <a:off x="1669127" y="5530790"/>
            <a:ext cx="4556207" cy="369332"/>
          </a:xfrm>
          <a:prstGeom prst="rect">
            <a:avLst/>
          </a:prstGeom>
          <a:solidFill>
            <a:srgbClr val="008CA8">
              <a:lumMod val="75000"/>
            </a:srgbClr>
          </a:solidFill>
          <a:ln w="12700" cap="flat" cmpd="sng" algn="ctr">
            <a:solidFill>
              <a:srgbClr val="000000"/>
            </a:solidFill>
            <a:prstDash val="solid"/>
          </a:ln>
          <a:effectLst>
            <a:outerShdw blurRad="40000" dist="20000" dir="5400000" rotWithShape="0">
              <a:srgbClr val="000000">
                <a:alpha val="38000"/>
              </a:srgbClr>
            </a:outerShdw>
          </a:effectLst>
        </p:spPr>
        <p:txBody>
          <a:bodyPr wrap="square" rtlCol="0">
            <a:spAutoFit/>
          </a:bodyPr>
          <a:lstStyle/>
          <a:p>
            <a:pPr algn="ctr" defTabSz="914400" fontAlgn="base">
              <a:spcBef>
                <a:spcPct val="0"/>
              </a:spcBef>
              <a:spcAft>
                <a:spcPct val="0"/>
              </a:spcAft>
              <a:defRPr/>
            </a:pPr>
            <a:r>
              <a:rPr lang="en-US" kern="0" dirty="0">
                <a:solidFill>
                  <a:srgbClr val="FFFFFF"/>
                </a:solidFill>
                <a:latin typeface="Arial"/>
              </a:rPr>
              <a:t>&gt; </a:t>
            </a:r>
            <a:r>
              <a:rPr lang="en-US" kern="0" dirty="0" err="1">
                <a:solidFill>
                  <a:srgbClr val="FFFFFF"/>
                </a:solidFill>
                <a:latin typeface="Arial"/>
              </a:rPr>
              <a:t>vitis_hls</a:t>
            </a:r>
            <a:r>
              <a:rPr lang="en-US" kern="0" dirty="0">
                <a:solidFill>
                  <a:srgbClr val="FFFFFF"/>
                </a:solidFill>
                <a:latin typeface="Arial"/>
              </a:rPr>
              <a:t> </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Tcl Commands</a:t>
            </a:r>
          </a:p>
        </p:txBody>
      </p:sp>
      <p:sp>
        <p:nvSpPr>
          <p:cNvPr id="3" name="Content Placeholder 2"/>
          <p:cNvSpPr>
            <a:spLocks noGrp="1"/>
          </p:cNvSpPr>
          <p:nvPr>
            <p:ph idx="1"/>
          </p:nvPr>
        </p:nvSpPr>
        <p:spPr/>
        <p:txBody>
          <a:bodyPr>
            <a:normAutofit/>
          </a:bodyPr>
          <a:lstStyle/>
          <a:p>
            <a:r>
              <a:rPr lang="en-US" dirty="0"/>
              <a:t>When the project is created</a:t>
            </a:r>
          </a:p>
          <a:p>
            <a:pPr lvl="1"/>
            <a:r>
              <a:rPr lang="en-US" dirty="0"/>
              <a:t>All Tcl command to run the project are created in script.tcl</a:t>
            </a:r>
          </a:p>
          <a:p>
            <a:pPr lvl="2"/>
            <a:r>
              <a:rPr lang="en-US" dirty="0"/>
              <a:t>User specified directives are placed in </a:t>
            </a:r>
            <a:r>
              <a:rPr lang="en-US" dirty="0" err="1"/>
              <a:t>directives.tcl</a:t>
            </a:r>
            <a:endParaRPr lang="en-US" dirty="0"/>
          </a:p>
          <a:p>
            <a:pPr lvl="1"/>
            <a:r>
              <a:rPr lang="en-US" dirty="0"/>
              <a:t>Use this as a template from creating </a:t>
            </a:r>
            <a:r>
              <a:rPr lang="en-US" dirty="0" err="1"/>
              <a:t>Tcl</a:t>
            </a:r>
            <a:r>
              <a:rPr lang="en-US" dirty="0"/>
              <a:t> scripts</a:t>
            </a:r>
          </a:p>
        </p:txBody>
      </p:sp>
      <p:sp>
        <p:nvSpPr>
          <p:cNvPr id="10" name="Slide Number Placeholder 9"/>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64</a:t>
            </a:fld>
            <a:endParaRPr lang="en-US" dirty="0"/>
          </a:p>
        </p:txBody>
      </p:sp>
      <p:pic>
        <p:nvPicPr>
          <p:cNvPr id="6" name="图片 5">
            <a:extLst>
              <a:ext uri="{FF2B5EF4-FFF2-40B4-BE49-F238E27FC236}">
                <a16:creationId xmlns:a16="http://schemas.microsoft.com/office/drawing/2014/main" id="{E163C9BC-8788-4093-921A-C1B0B02943AD}"/>
              </a:ext>
            </a:extLst>
          </p:cNvPr>
          <p:cNvPicPr>
            <a:picLocks noChangeAspect="1"/>
          </p:cNvPicPr>
          <p:nvPr/>
        </p:nvPicPr>
        <p:blipFill>
          <a:blip r:embed="rId2"/>
          <a:stretch>
            <a:fillRect/>
          </a:stretch>
        </p:blipFill>
        <p:spPr>
          <a:xfrm>
            <a:off x="2138335" y="3174247"/>
            <a:ext cx="7915331" cy="2743200"/>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Tcl Commands</a:t>
            </a:r>
          </a:p>
        </p:txBody>
      </p:sp>
      <p:sp>
        <p:nvSpPr>
          <p:cNvPr id="3" name="Content Placeholder 2"/>
          <p:cNvSpPr>
            <a:spLocks noGrp="1"/>
          </p:cNvSpPr>
          <p:nvPr>
            <p:ph idx="1"/>
          </p:nvPr>
        </p:nvSpPr>
        <p:spPr/>
        <p:txBody>
          <a:bodyPr>
            <a:normAutofit/>
          </a:bodyPr>
          <a:lstStyle/>
          <a:p>
            <a:r>
              <a:rPr lang="en-US" dirty="0"/>
              <a:t>When the project is created</a:t>
            </a:r>
          </a:p>
          <a:p>
            <a:pPr lvl="1"/>
            <a:r>
              <a:rPr lang="en-US" dirty="0"/>
              <a:t>All Tcl command to run the project are created in script.tcl</a:t>
            </a:r>
          </a:p>
          <a:p>
            <a:pPr lvl="2"/>
            <a:r>
              <a:rPr lang="en-US" dirty="0"/>
              <a:t>User specified directives are placed in </a:t>
            </a:r>
            <a:r>
              <a:rPr lang="en-US" dirty="0" err="1"/>
              <a:t>directives.tcl</a:t>
            </a:r>
            <a:endParaRPr lang="en-US" dirty="0"/>
          </a:p>
          <a:p>
            <a:pPr lvl="1"/>
            <a:r>
              <a:rPr lang="en-US" dirty="0"/>
              <a:t>Use this as a template from creating </a:t>
            </a:r>
            <a:r>
              <a:rPr lang="en-US" dirty="0" err="1"/>
              <a:t>Tcl</a:t>
            </a:r>
            <a:r>
              <a:rPr lang="en-US" dirty="0"/>
              <a:t> scripts</a:t>
            </a:r>
          </a:p>
          <a:p>
            <a:pPr lvl="2"/>
            <a:r>
              <a:rPr lang="en-US" dirty="0"/>
              <a:t>Uncomment the commands before running the Tcl script </a:t>
            </a:r>
          </a:p>
        </p:txBody>
      </p:sp>
      <p:sp>
        <p:nvSpPr>
          <p:cNvPr id="10" name="Slide Number Placeholder 9"/>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65</a:t>
            </a:fld>
            <a:endParaRPr lang="en-US" dirty="0"/>
          </a:p>
        </p:txBody>
      </p:sp>
      <p:pic>
        <p:nvPicPr>
          <p:cNvPr id="4" name="Picture 3">
            <a:extLst>
              <a:ext uri="{FF2B5EF4-FFF2-40B4-BE49-F238E27FC236}">
                <a16:creationId xmlns:a16="http://schemas.microsoft.com/office/drawing/2014/main" id="{19C68C12-3A27-4719-B273-C18A64F5701E}"/>
              </a:ext>
            </a:extLst>
          </p:cNvPr>
          <p:cNvPicPr>
            <a:picLocks noChangeAspect="1"/>
          </p:cNvPicPr>
          <p:nvPr/>
        </p:nvPicPr>
        <p:blipFill>
          <a:blip r:embed="rId2"/>
          <a:stretch>
            <a:fillRect/>
          </a:stretch>
        </p:blipFill>
        <p:spPr>
          <a:xfrm>
            <a:off x="2418716" y="3010300"/>
            <a:ext cx="7354568" cy="3384004"/>
          </a:xfrm>
          <a:prstGeom prst="rect">
            <a:avLst/>
          </a:prstGeom>
        </p:spPr>
      </p:pic>
    </p:spTree>
    <p:extLst>
      <p:ext uri="{BB962C8B-B14F-4D97-AF65-F5344CB8AC3E}">
        <p14:creationId xmlns:p14="http://schemas.microsoft.com/office/powerpoint/2010/main" val="33978081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Help</a:t>
            </a:r>
          </a:p>
        </p:txBody>
      </p:sp>
      <p:sp>
        <p:nvSpPr>
          <p:cNvPr id="3" name="Content Placeholder 2"/>
          <p:cNvSpPr>
            <a:spLocks noGrp="1"/>
          </p:cNvSpPr>
          <p:nvPr>
            <p:ph idx="1"/>
          </p:nvPr>
        </p:nvSpPr>
        <p:spPr>
          <a:xfrm>
            <a:off x="647700" y="1049298"/>
            <a:ext cx="10515600" cy="4759404"/>
          </a:xfrm>
        </p:spPr>
        <p:txBody>
          <a:bodyPr>
            <a:normAutofit/>
          </a:bodyPr>
          <a:lstStyle/>
          <a:p>
            <a:endParaRPr lang="en-US" sz="2000" dirty="0"/>
          </a:p>
          <a:p>
            <a:endParaRPr lang="en-US" sz="2000" dirty="0"/>
          </a:p>
          <a:p>
            <a:endParaRPr lang="en-US" sz="2000" dirty="0"/>
          </a:p>
          <a:p>
            <a:endParaRPr lang="en-US" sz="2000" dirty="0"/>
          </a:p>
          <a:p>
            <a:r>
              <a:rPr lang="en-US" sz="2000" dirty="0"/>
              <a:t>Help is always available</a:t>
            </a:r>
          </a:p>
          <a:p>
            <a:pPr lvl="1"/>
            <a:r>
              <a:rPr lang="en-US" sz="1800" dirty="0"/>
              <a:t>The Help Menu</a:t>
            </a:r>
          </a:p>
          <a:p>
            <a:pPr lvl="1"/>
            <a:r>
              <a:rPr lang="en-US" sz="1800" dirty="0"/>
              <a:t>Opens User Guide, Reference Guide and Man Pages</a:t>
            </a:r>
          </a:p>
          <a:p>
            <a:pPr marL="0" indent="0">
              <a:buNone/>
            </a:pPr>
            <a:endParaRPr lang="en-US" sz="2000" dirty="0"/>
          </a:p>
          <a:p>
            <a:r>
              <a:rPr lang="en-US" sz="2000" dirty="0"/>
              <a:t>In interactive mode</a:t>
            </a:r>
          </a:p>
          <a:p>
            <a:pPr lvl="1"/>
            <a:r>
              <a:rPr lang="en-US" sz="1800" dirty="0"/>
              <a:t>The help command lists the man page for all commands</a:t>
            </a:r>
          </a:p>
          <a:p>
            <a:pPr lvl="2"/>
            <a:endParaRPr lang="en-US" dirty="0"/>
          </a:p>
        </p:txBody>
      </p:sp>
      <p:sp>
        <p:nvSpPr>
          <p:cNvPr id="10" name="Slide Number Placeholder 9"/>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66</a:t>
            </a:fld>
            <a:endParaRPr lang="en-US" dirty="0"/>
          </a:p>
        </p:txBody>
      </p:sp>
      <p:sp>
        <p:nvSpPr>
          <p:cNvPr id="12" name="TextBox 11">
            <a:extLst>
              <a:ext uri="{FF2B5EF4-FFF2-40B4-BE49-F238E27FC236}">
                <a16:creationId xmlns:a16="http://schemas.microsoft.com/office/drawing/2014/main" id="{4D4BEA25-8058-4D46-9358-8865426C066A}"/>
              </a:ext>
            </a:extLst>
          </p:cNvPr>
          <p:cNvSpPr txBox="1"/>
          <p:nvPr/>
        </p:nvSpPr>
        <p:spPr>
          <a:xfrm>
            <a:off x="1728246" y="5683072"/>
            <a:ext cx="3378760" cy="461665"/>
          </a:xfrm>
          <a:prstGeom prst="rect">
            <a:avLst/>
          </a:prstGeom>
          <a:solidFill>
            <a:srgbClr val="FFFF99"/>
          </a:solidFill>
          <a:ln w="19050">
            <a:solidFill>
              <a:srgbClr val="000000"/>
            </a:solidFill>
          </a:ln>
          <a:effectLst>
            <a:innerShdw blurRad="63500" dist="50800" dir="2700000">
              <a:prstClr val="black">
                <a:alpha val="50000"/>
              </a:prstClr>
            </a:innerShdw>
          </a:effectLst>
        </p:spPr>
        <p:txBody>
          <a:bodyPr wrap="square" rtlCol="0">
            <a:spAutoFit/>
          </a:bodyPr>
          <a:lstStyle/>
          <a:p>
            <a:pPr algn="ctr" defTabSz="914400" fontAlgn="base">
              <a:spcBef>
                <a:spcPct val="0"/>
              </a:spcBef>
              <a:spcAft>
                <a:spcPct val="0"/>
              </a:spcAft>
              <a:defRPr/>
            </a:pPr>
            <a:r>
              <a:rPr lang="en-US" sz="1200" b="1" kern="0" dirty="0">
                <a:solidFill>
                  <a:srgbClr val="000000"/>
                </a:solidFill>
              </a:rPr>
              <a:t>Auto-Complete all commands using the tab key</a:t>
            </a:r>
          </a:p>
        </p:txBody>
      </p:sp>
      <p:sp>
        <p:nvSpPr>
          <p:cNvPr id="13" name="Right Arrow 5">
            <a:extLst>
              <a:ext uri="{FF2B5EF4-FFF2-40B4-BE49-F238E27FC236}">
                <a16:creationId xmlns:a16="http://schemas.microsoft.com/office/drawing/2014/main" id="{F5056886-EBD5-4457-8889-31AE91E6B9DA}"/>
              </a:ext>
            </a:extLst>
          </p:cNvPr>
          <p:cNvSpPr/>
          <p:nvPr/>
        </p:nvSpPr>
        <p:spPr>
          <a:xfrm>
            <a:off x="2944353" y="1782193"/>
            <a:ext cx="461780" cy="219518"/>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kern="0">
              <a:solidFill>
                <a:srgbClr val="FFFFFF"/>
              </a:solidFill>
              <a:latin typeface="Arial"/>
            </a:endParaRPr>
          </a:p>
        </p:txBody>
      </p:sp>
      <p:pic>
        <p:nvPicPr>
          <p:cNvPr id="7" name="图片 6">
            <a:extLst>
              <a:ext uri="{FF2B5EF4-FFF2-40B4-BE49-F238E27FC236}">
                <a16:creationId xmlns:a16="http://schemas.microsoft.com/office/drawing/2014/main" id="{54D0B5B9-CEC9-40F5-BA62-FF1856C70907}"/>
              </a:ext>
            </a:extLst>
          </p:cNvPr>
          <p:cNvPicPr>
            <a:picLocks noChangeAspect="1"/>
          </p:cNvPicPr>
          <p:nvPr/>
        </p:nvPicPr>
        <p:blipFill>
          <a:blip r:embed="rId2"/>
          <a:stretch>
            <a:fillRect/>
          </a:stretch>
        </p:blipFill>
        <p:spPr>
          <a:xfrm>
            <a:off x="7331468" y="2867468"/>
            <a:ext cx="4572000" cy="3589754"/>
          </a:xfrm>
          <a:prstGeom prst="rect">
            <a:avLst/>
          </a:prstGeom>
        </p:spPr>
      </p:pic>
      <p:pic>
        <p:nvPicPr>
          <p:cNvPr id="11" name="图片 10">
            <a:extLst>
              <a:ext uri="{FF2B5EF4-FFF2-40B4-BE49-F238E27FC236}">
                <a16:creationId xmlns:a16="http://schemas.microsoft.com/office/drawing/2014/main" id="{4191FE41-662C-4B00-9A3B-F7BAEFD8D887}"/>
              </a:ext>
            </a:extLst>
          </p:cNvPr>
          <p:cNvPicPr>
            <a:picLocks noChangeAspect="1"/>
          </p:cNvPicPr>
          <p:nvPr/>
        </p:nvPicPr>
        <p:blipFill>
          <a:blip r:embed="rId3"/>
          <a:stretch>
            <a:fillRect/>
          </a:stretch>
        </p:blipFill>
        <p:spPr>
          <a:xfrm>
            <a:off x="1030020" y="944096"/>
            <a:ext cx="1902840" cy="1828800"/>
          </a:xfrm>
          <a:prstGeom prst="rect">
            <a:avLst/>
          </a:prstGeom>
        </p:spPr>
      </p:pic>
      <p:pic>
        <p:nvPicPr>
          <p:cNvPr id="15" name="图片 14">
            <a:extLst>
              <a:ext uri="{FF2B5EF4-FFF2-40B4-BE49-F238E27FC236}">
                <a16:creationId xmlns:a16="http://schemas.microsoft.com/office/drawing/2014/main" id="{8A49B4EB-FB93-4217-B1EF-7E487E2BE2B0}"/>
              </a:ext>
            </a:extLst>
          </p:cNvPr>
          <p:cNvPicPr>
            <a:picLocks noChangeAspect="1"/>
          </p:cNvPicPr>
          <p:nvPr/>
        </p:nvPicPr>
        <p:blipFill>
          <a:blip r:embed="rId4"/>
          <a:stretch>
            <a:fillRect/>
          </a:stretch>
        </p:blipFill>
        <p:spPr>
          <a:xfrm>
            <a:off x="3417626" y="967590"/>
            <a:ext cx="6248400" cy="1828800"/>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Help</a:t>
            </a:r>
          </a:p>
        </p:txBody>
      </p:sp>
      <p:sp>
        <p:nvSpPr>
          <p:cNvPr id="3" name="Content Placeholder 2"/>
          <p:cNvSpPr>
            <a:spLocks noGrp="1"/>
          </p:cNvSpPr>
          <p:nvPr>
            <p:ph idx="1"/>
          </p:nvPr>
        </p:nvSpPr>
        <p:spPr/>
        <p:txBody>
          <a:bodyPr>
            <a:normAutofit/>
          </a:bodyPr>
          <a:lstStyle/>
          <a:p>
            <a:r>
              <a:rPr lang="en-US" sz="2000" dirty="0"/>
              <a:t>Help is always available</a:t>
            </a:r>
          </a:p>
          <a:p>
            <a:pPr lvl="1"/>
            <a:r>
              <a:rPr lang="en-US" sz="1800" dirty="0"/>
              <a:t>The Help Menu</a:t>
            </a:r>
          </a:p>
          <a:p>
            <a:pPr lvl="1"/>
            <a:r>
              <a:rPr lang="en-US" sz="1800" dirty="0"/>
              <a:t>Opens User Guide, Reference Guide and Man Pages</a:t>
            </a:r>
          </a:p>
          <a:p>
            <a:pPr lvl="1"/>
            <a:endParaRPr lang="en-US" dirty="0"/>
          </a:p>
          <a:p>
            <a:pPr lvl="1"/>
            <a:endParaRPr lang="en-US" sz="1800" dirty="0"/>
          </a:p>
          <a:p>
            <a:pPr lvl="1"/>
            <a:endParaRPr lang="en-US" dirty="0"/>
          </a:p>
          <a:p>
            <a:pPr lvl="1"/>
            <a:endParaRPr lang="en-US" sz="1800" dirty="0"/>
          </a:p>
          <a:p>
            <a:pPr lvl="1">
              <a:buNone/>
            </a:pPr>
            <a:endParaRPr lang="en-US" dirty="0"/>
          </a:p>
          <a:p>
            <a:endParaRPr lang="en-US" sz="2000" dirty="0"/>
          </a:p>
          <a:p>
            <a:r>
              <a:rPr lang="en-US" sz="2000" dirty="0"/>
              <a:t>In interactive mode</a:t>
            </a:r>
          </a:p>
          <a:p>
            <a:pPr lvl="1"/>
            <a:r>
              <a:rPr lang="en-US" sz="1800" dirty="0"/>
              <a:t>The help command lists the man page for all commands</a:t>
            </a:r>
          </a:p>
          <a:p>
            <a:pPr lvl="2"/>
            <a:endParaRPr lang="en-US" dirty="0"/>
          </a:p>
        </p:txBody>
      </p:sp>
      <p:sp>
        <p:nvSpPr>
          <p:cNvPr id="10" name="Slide Number Placeholder 9"/>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67</a:t>
            </a:fld>
            <a:endParaRPr lang="en-US" dirty="0"/>
          </a:p>
        </p:txBody>
      </p:sp>
      <p:pic>
        <p:nvPicPr>
          <p:cNvPr id="4" name="Picture 3">
            <a:extLst>
              <a:ext uri="{FF2B5EF4-FFF2-40B4-BE49-F238E27FC236}">
                <a16:creationId xmlns:a16="http://schemas.microsoft.com/office/drawing/2014/main" id="{D9595FF3-E493-4826-8D5C-2A294609022D}"/>
              </a:ext>
            </a:extLst>
          </p:cNvPr>
          <p:cNvPicPr>
            <a:picLocks noChangeAspect="1"/>
          </p:cNvPicPr>
          <p:nvPr/>
        </p:nvPicPr>
        <p:blipFill>
          <a:blip r:embed="rId2"/>
          <a:stretch>
            <a:fillRect/>
          </a:stretch>
        </p:blipFill>
        <p:spPr>
          <a:xfrm>
            <a:off x="1535888" y="2436548"/>
            <a:ext cx="3059917" cy="2080260"/>
          </a:xfrm>
          <a:prstGeom prst="rect">
            <a:avLst/>
          </a:prstGeom>
        </p:spPr>
      </p:pic>
      <p:pic>
        <p:nvPicPr>
          <p:cNvPr id="5" name="Picture 4">
            <a:extLst>
              <a:ext uri="{FF2B5EF4-FFF2-40B4-BE49-F238E27FC236}">
                <a16:creationId xmlns:a16="http://schemas.microsoft.com/office/drawing/2014/main" id="{3141C41F-85BF-4F33-96B7-CA9A9562E6F0}"/>
              </a:ext>
            </a:extLst>
          </p:cNvPr>
          <p:cNvPicPr>
            <a:picLocks noChangeAspect="1"/>
          </p:cNvPicPr>
          <p:nvPr/>
        </p:nvPicPr>
        <p:blipFill>
          <a:blip r:embed="rId3"/>
          <a:stretch>
            <a:fillRect/>
          </a:stretch>
        </p:blipFill>
        <p:spPr>
          <a:xfrm>
            <a:off x="5644742" y="2668644"/>
            <a:ext cx="6071008" cy="1616068"/>
          </a:xfrm>
          <a:prstGeom prst="rect">
            <a:avLst/>
          </a:prstGeom>
        </p:spPr>
      </p:pic>
      <p:sp>
        <p:nvSpPr>
          <p:cNvPr id="9" name="TextBox 8">
            <a:extLst>
              <a:ext uri="{FF2B5EF4-FFF2-40B4-BE49-F238E27FC236}">
                <a16:creationId xmlns:a16="http://schemas.microsoft.com/office/drawing/2014/main" id="{0F6C0B16-EF46-4042-A79E-FF06E93AD9B6}"/>
              </a:ext>
            </a:extLst>
          </p:cNvPr>
          <p:cNvSpPr txBox="1"/>
          <p:nvPr/>
        </p:nvSpPr>
        <p:spPr>
          <a:xfrm>
            <a:off x="1608968" y="5446927"/>
            <a:ext cx="6143200" cy="707886"/>
          </a:xfrm>
          <a:prstGeom prst="rect">
            <a:avLst/>
          </a:prstGeom>
          <a:solidFill>
            <a:srgbClr val="008CA8">
              <a:lumMod val="75000"/>
            </a:srgbClr>
          </a:solidFill>
          <a:ln w="12700" cap="flat" cmpd="sng" algn="ctr">
            <a:solidFill>
              <a:srgbClr val="000000"/>
            </a:solidFill>
            <a:prstDash val="solid"/>
          </a:ln>
          <a:effectLst>
            <a:outerShdw blurRad="50800" dist="381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800" kern="0" dirty="0" err="1">
                <a:solidFill>
                  <a:srgbClr val="FFFFFF"/>
                </a:solidFill>
                <a:latin typeface="Arial"/>
              </a:rPr>
              <a:t>Vivado_hls</a:t>
            </a:r>
            <a:r>
              <a:rPr lang="en-US" sz="800" kern="0" dirty="0">
                <a:solidFill>
                  <a:srgbClr val="FFFFFF"/>
                </a:solidFill>
                <a:latin typeface="Arial"/>
              </a:rPr>
              <a:t>&gt; help </a:t>
            </a:r>
            <a:r>
              <a:rPr lang="en-US" sz="800" kern="0" dirty="0" err="1">
                <a:solidFill>
                  <a:srgbClr val="FFFFFF"/>
                </a:solidFill>
                <a:latin typeface="Arial"/>
              </a:rPr>
              <a:t>add_files</a:t>
            </a:r>
            <a:endParaRPr lang="en-US" sz="800" kern="0" dirty="0">
              <a:solidFill>
                <a:srgbClr val="FFFFFF"/>
              </a:solidFill>
              <a:latin typeface="Arial"/>
            </a:endParaRPr>
          </a:p>
          <a:p>
            <a:pPr defTabSz="914400" fontAlgn="base">
              <a:spcBef>
                <a:spcPct val="0"/>
              </a:spcBef>
              <a:spcAft>
                <a:spcPct val="0"/>
              </a:spcAft>
              <a:defRPr/>
            </a:pPr>
            <a:endParaRPr lang="en-US" sz="800" kern="0" dirty="0">
              <a:solidFill>
                <a:srgbClr val="FFFFFF"/>
              </a:solidFill>
              <a:latin typeface="Arial"/>
            </a:endParaRPr>
          </a:p>
          <a:p>
            <a:pPr defTabSz="914400" fontAlgn="base">
              <a:spcBef>
                <a:spcPct val="0"/>
              </a:spcBef>
              <a:spcAft>
                <a:spcPct val="0"/>
              </a:spcAft>
              <a:defRPr/>
            </a:pPr>
            <a:r>
              <a:rPr lang="en-US" sz="800" kern="0" dirty="0">
                <a:solidFill>
                  <a:srgbClr val="FFFFFF"/>
                </a:solidFill>
                <a:latin typeface="Arial"/>
              </a:rPr>
              <a:t>SYNOPSIS</a:t>
            </a:r>
          </a:p>
          <a:p>
            <a:pPr defTabSz="914400" fontAlgn="base">
              <a:spcBef>
                <a:spcPct val="0"/>
              </a:spcBef>
              <a:spcAft>
                <a:spcPct val="0"/>
              </a:spcAft>
              <a:defRPr/>
            </a:pPr>
            <a:r>
              <a:rPr lang="en-US" sz="800" kern="0" dirty="0">
                <a:solidFill>
                  <a:srgbClr val="FFFFFF"/>
                </a:solidFill>
                <a:latin typeface="Arial"/>
              </a:rPr>
              <a:t>    </a:t>
            </a:r>
            <a:r>
              <a:rPr lang="en-US" sz="800" kern="0" dirty="0" err="1">
                <a:solidFill>
                  <a:srgbClr val="FFFFFF"/>
                </a:solidFill>
                <a:latin typeface="Arial"/>
              </a:rPr>
              <a:t>add_files</a:t>
            </a:r>
            <a:r>
              <a:rPr lang="en-US" sz="800" kern="0" dirty="0">
                <a:solidFill>
                  <a:srgbClr val="FFFFFF"/>
                </a:solidFill>
                <a:latin typeface="Arial"/>
              </a:rPr>
              <a:t>  [OPTIONS] &lt;</a:t>
            </a:r>
            <a:r>
              <a:rPr lang="en-US" sz="800" kern="0" dirty="0" err="1">
                <a:solidFill>
                  <a:srgbClr val="FFFFFF"/>
                </a:solidFill>
                <a:latin typeface="Arial"/>
              </a:rPr>
              <a:t>src_files</a:t>
            </a:r>
            <a:r>
              <a:rPr lang="en-US" sz="800" kern="0" dirty="0">
                <a:solidFill>
                  <a:srgbClr val="FFFFFF"/>
                </a:solidFill>
                <a:latin typeface="Arial"/>
              </a:rPr>
              <a:t>&gt;</a:t>
            </a:r>
          </a:p>
          <a:p>
            <a:pPr defTabSz="914400" fontAlgn="base">
              <a:spcBef>
                <a:spcPct val="0"/>
              </a:spcBef>
              <a:spcAft>
                <a:spcPct val="0"/>
              </a:spcAft>
              <a:defRPr/>
            </a:pPr>
            <a:r>
              <a:rPr lang="en-US" sz="800" kern="0" dirty="0">
                <a:solidFill>
                  <a:srgbClr val="FFFFFF"/>
                </a:solidFill>
                <a:latin typeface="Arial"/>
              </a:rPr>
              <a:t>Etc…</a:t>
            </a:r>
          </a:p>
        </p:txBody>
      </p:sp>
      <p:sp>
        <p:nvSpPr>
          <p:cNvPr id="12" name="TextBox 11">
            <a:extLst>
              <a:ext uri="{FF2B5EF4-FFF2-40B4-BE49-F238E27FC236}">
                <a16:creationId xmlns:a16="http://schemas.microsoft.com/office/drawing/2014/main" id="{4D4BEA25-8058-4D46-9358-8865426C066A}"/>
              </a:ext>
            </a:extLst>
          </p:cNvPr>
          <p:cNvSpPr txBox="1"/>
          <p:nvPr/>
        </p:nvSpPr>
        <p:spPr>
          <a:xfrm>
            <a:off x="8164122" y="5463525"/>
            <a:ext cx="3378760" cy="461665"/>
          </a:xfrm>
          <a:prstGeom prst="rect">
            <a:avLst/>
          </a:prstGeom>
          <a:solidFill>
            <a:srgbClr val="FFFF99"/>
          </a:solidFill>
          <a:ln w="19050">
            <a:solidFill>
              <a:srgbClr val="000000"/>
            </a:solidFill>
          </a:ln>
          <a:effectLst>
            <a:innerShdw blurRad="63500" dist="50800" dir="2700000">
              <a:prstClr val="black">
                <a:alpha val="50000"/>
              </a:prstClr>
            </a:innerShdw>
          </a:effectLst>
        </p:spPr>
        <p:txBody>
          <a:bodyPr wrap="square" rtlCol="0">
            <a:spAutoFit/>
          </a:bodyPr>
          <a:lstStyle/>
          <a:p>
            <a:pPr algn="ctr" defTabSz="914400" fontAlgn="base">
              <a:spcBef>
                <a:spcPct val="0"/>
              </a:spcBef>
              <a:spcAft>
                <a:spcPct val="0"/>
              </a:spcAft>
              <a:defRPr/>
            </a:pPr>
            <a:r>
              <a:rPr lang="en-US" sz="1200" b="1" kern="0" dirty="0">
                <a:solidFill>
                  <a:srgbClr val="000000"/>
                </a:solidFill>
              </a:rPr>
              <a:t>Auto-Complete all commands using the tab key</a:t>
            </a:r>
          </a:p>
        </p:txBody>
      </p:sp>
      <p:sp>
        <p:nvSpPr>
          <p:cNvPr id="13" name="Right Arrow 5">
            <a:extLst>
              <a:ext uri="{FF2B5EF4-FFF2-40B4-BE49-F238E27FC236}">
                <a16:creationId xmlns:a16="http://schemas.microsoft.com/office/drawing/2014/main" id="{F5056886-EBD5-4457-8889-31AE91E6B9DA}"/>
              </a:ext>
            </a:extLst>
          </p:cNvPr>
          <p:cNvSpPr/>
          <p:nvPr/>
        </p:nvSpPr>
        <p:spPr>
          <a:xfrm>
            <a:off x="4542887" y="3429001"/>
            <a:ext cx="1154772" cy="268835"/>
          </a:xfrm>
          <a:prstGeom prst="rightArrow">
            <a:avLst/>
          </a:prstGeom>
          <a:gradFill rotWithShape="1">
            <a:gsLst>
              <a:gs pos="0">
                <a:srgbClr val="008CA8">
                  <a:shade val="51000"/>
                  <a:satMod val="130000"/>
                </a:srgbClr>
              </a:gs>
              <a:gs pos="80000">
                <a:srgbClr val="008CA8">
                  <a:shade val="93000"/>
                  <a:satMod val="130000"/>
                </a:srgbClr>
              </a:gs>
              <a:gs pos="100000">
                <a:srgbClr val="008CA8">
                  <a:shade val="94000"/>
                  <a:satMod val="135000"/>
                </a:srgbClr>
              </a:gs>
            </a:gsLst>
            <a:lin ang="16200000" scaled="0"/>
          </a:gradFill>
          <a:ln w="9525" cap="flat" cmpd="sng" algn="ctr">
            <a:solidFill>
              <a:srgbClr val="008CA8">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400" fontAlgn="base">
              <a:spcBef>
                <a:spcPct val="0"/>
              </a:spcBef>
              <a:spcAft>
                <a:spcPct val="0"/>
              </a:spcAft>
              <a:defRPr/>
            </a:pPr>
            <a:endParaRPr lang="en-US" kern="0">
              <a:solidFill>
                <a:srgbClr val="FFFFFF"/>
              </a:solidFill>
              <a:latin typeface="Arial"/>
            </a:endParaRPr>
          </a:p>
        </p:txBody>
      </p:sp>
    </p:spTree>
    <p:extLst>
      <p:ext uri="{BB962C8B-B14F-4D97-AF65-F5344CB8AC3E}">
        <p14:creationId xmlns:p14="http://schemas.microsoft.com/office/powerpoint/2010/main" val="338506226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6ECC3-0B8A-467D-B73B-2D8BA4CC66FA}"/>
              </a:ext>
            </a:extLst>
          </p:cNvPr>
          <p:cNvSpPr>
            <a:spLocks noGrp="1"/>
          </p:cNvSpPr>
          <p:nvPr>
            <p:ph type="title"/>
          </p:nvPr>
        </p:nvSpPr>
        <p:spPr/>
        <p:txBody>
          <a:bodyPr/>
          <a:lstStyle/>
          <a:p>
            <a:r>
              <a:rPr lang="en-US" altLang="zh-CN" dirty="0"/>
              <a:t>Summary</a:t>
            </a:r>
            <a:endParaRPr lang="zh-CN" altLang="en-US" dirty="0"/>
          </a:p>
        </p:txBody>
      </p:sp>
    </p:spTree>
    <p:extLst>
      <p:ext uri="{BB962C8B-B14F-4D97-AF65-F5344CB8AC3E}">
        <p14:creationId xmlns:p14="http://schemas.microsoft.com/office/powerpoint/2010/main" val="34248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a:t>Vitis HLS can be run under Windows 10,  Red Hat Linux, Cent OS, and Ubuntu</a:t>
            </a:r>
          </a:p>
          <a:p>
            <a:r>
              <a:rPr lang="en-US" dirty="0"/>
              <a:t>Vitis HLS can be invoked through GUI and command line in Windows OS, and command line in Linux</a:t>
            </a:r>
          </a:p>
          <a:p>
            <a:r>
              <a:rPr lang="en-US"/>
              <a:t>Vitis </a:t>
            </a:r>
            <a:r>
              <a:rPr lang="en-US" dirty="0"/>
              <a:t>HLS project creation wizard involves </a:t>
            </a:r>
          </a:p>
          <a:p>
            <a:pPr lvl="1"/>
            <a:r>
              <a:rPr lang="en-US" dirty="0"/>
              <a:t>Defining project name and location</a:t>
            </a:r>
          </a:p>
          <a:p>
            <a:pPr lvl="1"/>
            <a:r>
              <a:rPr lang="en-US" dirty="0"/>
              <a:t>Adding design files</a:t>
            </a:r>
          </a:p>
          <a:p>
            <a:pPr lvl="1"/>
            <a:r>
              <a:rPr lang="en-US" dirty="0"/>
              <a:t>Specifying </a:t>
            </a:r>
            <a:r>
              <a:rPr lang="en-US" dirty="0" err="1"/>
              <a:t>testbench</a:t>
            </a:r>
            <a:r>
              <a:rPr lang="en-US" dirty="0"/>
              <a:t> files</a:t>
            </a:r>
          </a:p>
          <a:p>
            <a:pPr lvl="1"/>
            <a:r>
              <a:rPr lang="en-US" dirty="0"/>
              <a:t>Selecting clock and technology</a:t>
            </a:r>
            <a:endParaRPr lang="en-US" sz="1900" dirty="0"/>
          </a:p>
          <a:p>
            <a:r>
              <a:rPr lang="en-US" dirty="0"/>
              <a:t>The top-level module in </a:t>
            </a:r>
            <a:r>
              <a:rPr lang="en-US" dirty="0" err="1"/>
              <a:t>testbench</a:t>
            </a:r>
            <a:r>
              <a:rPr lang="en-US" dirty="0"/>
              <a:t> is main() whereas top-level module in the design is the function to be synthesized</a:t>
            </a:r>
          </a:p>
          <a:p>
            <a:pPr>
              <a:buNone/>
            </a:pPr>
            <a:endParaRPr lang="en-US" dirty="0"/>
          </a:p>
        </p:txBody>
      </p:sp>
      <p:sp>
        <p:nvSpPr>
          <p:cNvPr id="7" name="Slide Number Placeholder 6"/>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69</a:t>
            </a:fld>
            <a:endParaRPr lang="en-US" dirty="0"/>
          </a:p>
        </p:txBody>
      </p:sp>
      <p:sp>
        <p:nvSpPr>
          <p:cNvPr id="6"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69</a:t>
            </a:fld>
            <a:endParaRPr lang="en-US" sz="1000" dirty="0">
              <a:solidFill>
                <a:schemeClr val="bg1"/>
              </a:solidFill>
              <a:latin typeface="Arial" charset="0"/>
              <a:ea typeface="ＭＳ Ｐゴシック" pitchFamily="34" charset="-128"/>
              <a:cs typeface="Arial"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446777-977F-4034-870C-3EE9BDFAEAC1}"/>
              </a:ext>
            </a:extLst>
          </p:cNvPr>
          <p:cNvPicPr>
            <a:picLocks noChangeAspect="1"/>
          </p:cNvPicPr>
          <p:nvPr/>
        </p:nvPicPr>
        <p:blipFill>
          <a:blip r:embed="rId3"/>
          <a:stretch>
            <a:fillRect/>
          </a:stretch>
        </p:blipFill>
        <p:spPr>
          <a:xfrm>
            <a:off x="2213508" y="1505893"/>
            <a:ext cx="7948247" cy="4305300"/>
          </a:xfrm>
          <a:prstGeom prst="rect">
            <a:avLst/>
          </a:prstGeom>
        </p:spPr>
      </p:pic>
      <p:sp>
        <p:nvSpPr>
          <p:cNvPr id="2" name="Title 1"/>
          <p:cNvSpPr>
            <a:spLocks noGrp="1"/>
          </p:cNvSpPr>
          <p:nvPr>
            <p:ph type="title"/>
          </p:nvPr>
        </p:nvSpPr>
        <p:spPr/>
        <p:txBody>
          <a:bodyPr/>
          <a:lstStyle/>
          <a:p>
            <a:r>
              <a:rPr lang="en-US" dirty="0" err="1"/>
              <a:t>Vivado</a:t>
            </a:r>
            <a:r>
              <a:rPr lang="en-US" dirty="0"/>
              <a:t> HLS GUI</a:t>
            </a:r>
          </a:p>
        </p:txBody>
      </p:sp>
      <p:sp>
        <p:nvSpPr>
          <p:cNvPr id="21" name="Slide Number Placeholder 20"/>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7</a:t>
            </a:fld>
            <a:endParaRPr lang="en-US" dirty="0"/>
          </a:p>
        </p:txBody>
      </p:sp>
      <p:grpSp>
        <p:nvGrpSpPr>
          <p:cNvPr id="3" name="Group 17"/>
          <p:cNvGrpSpPr/>
          <p:nvPr/>
        </p:nvGrpSpPr>
        <p:grpSpPr>
          <a:xfrm>
            <a:off x="4020114" y="1918909"/>
            <a:ext cx="4029854" cy="2651631"/>
            <a:chOff x="4379974" y="1931205"/>
            <a:chExt cx="2112275" cy="1958656"/>
          </a:xfrm>
        </p:grpSpPr>
        <p:sp>
          <p:nvSpPr>
            <p:cNvPr id="10" name="Rectangle 9"/>
            <p:cNvSpPr/>
            <p:nvPr/>
          </p:nvSpPr>
          <p:spPr bwMode="auto">
            <a:xfrm>
              <a:off x="4379974" y="1931205"/>
              <a:ext cx="2112275" cy="1958656"/>
            </a:xfrm>
            <a:prstGeom prst="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endParaRPr lang="en-US">
                <a:latin typeface="Arial" charset="0"/>
              </a:endParaRPr>
            </a:p>
          </p:txBody>
        </p:sp>
        <p:sp>
          <p:nvSpPr>
            <p:cNvPr id="13" name="Rectangle 12"/>
            <p:cNvSpPr/>
            <p:nvPr/>
          </p:nvSpPr>
          <p:spPr bwMode="auto">
            <a:xfrm>
              <a:off x="5032860" y="2584090"/>
              <a:ext cx="914993" cy="683181"/>
            </a:xfrm>
            <a:prstGeom prst="rect">
              <a:avLst/>
            </a:prstGeom>
            <a:solidFill>
              <a:schemeClr val="bg1">
                <a:lumMod val="20000"/>
                <a:lumOff val="80000"/>
              </a:schemeClr>
            </a:solidFill>
            <a:ln w="19050"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r>
                <a:rPr lang="en-US" sz="1200" b="1" dirty="0">
                  <a:solidFill>
                    <a:schemeClr val="tx2">
                      <a:lumMod val="50000"/>
                    </a:schemeClr>
                  </a:solidFill>
                </a:rPr>
                <a:t>Information </a:t>
              </a:r>
            </a:p>
            <a:p>
              <a:pPr algn="ctr" defTabSz="914400" fontAlgn="base">
                <a:spcBef>
                  <a:spcPct val="0"/>
                </a:spcBef>
                <a:spcAft>
                  <a:spcPct val="0"/>
                </a:spcAft>
              </a:pPr>
              <a:r>
                <a:rPr lang="en-US" sz="1200" b="1" dirty="0">
                  <a:solidFill>
                    <a:schemeClr val="tx2">
                      <a:lumMod val="50000"/>
                    </a:schemeClr>
                  </a:solidFill>
                </a:rPr>
                <a:t>Pane</a:t>
              </a:r>
              <a:endParaRPr lang="en-US" sz="1200" b="1" dirty="0">
                <a:solidFill>
                  <a:schemeClr val="tx2">
                    <a:lumMod val="50000"/>
                  </a:schemeClr>
                </a:solidFill>
                <a:latin typeface="Arial" charset="0"/>
              </a:endParaRPr>
            </a:p>
          </p:txBody>
        </p:sp>
      </p:grpSp>
      <p:grpSp>
        <p:nvGrpSpPr>
          <p:cNvPr id="5" name="Group 16"/>
          <p:cNvGrpSpPr/>
          <p:nvPr/>
        </p:nvGrpSpPr>
        <p:grpSpPr>
          <a:xfrm>
            <a:off x="2213508" y="1918909"/>
            <a:ext cx="1806607" cy="3779520"/>
            <a:chOff x="3381445" y="1931205"/>
            <a:chExt cx="960124" cy="3610070"/>
          </a:xfrm>
        </p:grpSpPr>
        <p:sp>
          <p:nvSpPr>
            <p:cNvPr id="9" name="Rectangle 8"/>
            <p:cNvSpPr/>
            <p:nvPr/>
          </p:nvSpPr>
          <p:spPr bwMode="auto">
            <a:xfrm>
              <a:off x="3381445" y="1931205"/>
              <a:ext cx="960124" cy="3610070"/>
            </a:xfrm>
            <a:prstGeom prst="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endParaRPr lang="en-US">
                <a:latin typeface="Arial" charset="0"/>
              </a:endParaRPr>
            </a:p>
          </p:txBody>
        </p:sp>
        <p:sp>
          <p:nvSpPr>
            <p:cNvPr id="15" name="Rectangle 14"/>
            <p:cNvSpPr/>
            <p:nvPr/>
          </p:nvSpPr>
          <p:spPr bwMode="auto">
            <a:xfrm>
              <a:off x="3458255" y="3697835"/>
              <a:ext cx="806505" cy="683181"/>
            </a:xfrm>
            <a:prstGeom prst="rect">
              <a:avLst/>
            </a:prstGeom>
            <a:solidFill>
              <a:schemeClr val="bg1">
                <a:lumMod val="20000"/>
                <a:lumOff val="80000"/>
              </a:schemeClr>
            </a:solidFill>
            <a:ln w="19050" cap="flat" cmpd="sng" algn="ctr">
              <a:solidFill>
                <a:schemeClr val="bg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r>
                <a:rPr lang="en-US" sz="1200" b="1" dirty="0">
                  <a:solidFill>
                    <a:schemeClr val="tx2">
                      <a:lumMod val="50000"/>
                    </a:schemeClr>
                  </a:solidFill>
                </a:rPr>
                <a:t>Project </a:t>
              </a:r>
            </a:p>
            <a:p>
              <a:pPr algn="ctr" defTabSz="914400" fontAlgn="base">
                <a:spcBef>
                  <a:spcPct val="0"/>
                </a:spcBef>
                <a:spcAft>
                  <a:spcPct val="0"/>
                </a:spcAft>
              </a:pPr>
              <a:r>
                <a:rPr lang="en-US" sz="1200" b="1" dirty="0">
                  <a:solidFill>
                    <a:schemeClr val="tx2">
                      <a:lumMod val="50000"/>
                    </a:schemeClr>
                  </a:solidFill>
                </a:rPr>
                <a:t>Explorer</a:t>
              </a:r>
            </a:p>
            <a:p>
              <a:pPr algn="ctr" defTabSz="914400" fontAlgn="base">
                <a:spcBef>
                  <a:spcPct val="0"/>
                </a:spcBef>
                <a:spcAft>
                  <a:spcPct val="0"/>
                </a:spcAft>
              </a:pPr>
              <a:r>
                <a:rPr lang="en-US" sz="1200" b="1" dirty="0">
                  <a:solidFill>
                    <a:schemeClr val="tx2">
                      <a:lumMod val="50000"/>
                    </a:schemeClr>
                  </a:solidFill>
                  <a:latin typeface="Arial" charset="0"/>
                </a:rPr>
                <a:t>Pane</a:t>
              </a:r>
            </a:p>
          </p:txBody>
        </p:sp>
      </p:grpSp>
      <p:sp>
        <p:nvSpPr>
          <p:cNvPr id="23"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7</a:t>
            </a:fld>
            <a:endParaRPr lang="en-US" sz="1000" dirty="0">
              <a:solidFill>
                <a:schemeClr val="bg1"/>
              </a:solidFill>
              <a:latin typeface="Arial" charset="0"/>
              <a:ea typeface="ＭＳ Ｐゴシック" pitchFamily="34" charset="-128"/>
              <a:cs typeface="Arial" charset="0"/>
            </a:endParaRPr>
          </a:p>
        </p:txBody>
      </p:sp>
      <p:grpSp>
        <p:nvGrpSpPr>
          <p:cNvPr id="6" name="Group 18"/>
          <p:cNvGrpSpPr/>
          <p:nvPr/>
        </p:nvGrpSpPr>
        <p:grpSpPr>
          <a:xfrm>
            <a:off x="8049968" y="1918909"/>
            <a:ext cx="2111786" cy="2657273"/>
            <a:chOff x="6530655" y="1931205"/>
            <a:chExt cx="2381110" cy="1958655"/>
          </a:xfrm>
        </p:grpSpPr>
        <p:sp>
          <p:nvSpPr>
            <p:cNvPr id="11" name="Rectangle 10"/>
            <p:cNvSpPr/>
            <p:nvPr/>
          </p:nvSpPr>
          <p:spPr bwMode="auto">
            <a:xfrm>
              <a:off x="6530655" y="1931205"/>
              <a:ext cx="2381110" cy="1958655"/>
            </a:xfrm>
            <a:prstGeom prst="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endParaRPr lang="en-US">
                <a:latin typeface="Arial" charset="0"/>
              </a:endParaRPr>
            </a:p>
          </p:txBody>
        </p:sp>
        <p:sp>
          <p:nvSpPr>
            <p:cNvPr id="14" name="Rectangle 13"/>
            <p:cNvSpPr/>
            <p:nvPr/>
          </p:nvSpPr>
          <p:spPr bwMode="auto">
            <a:xfrm>
              <a:off x="7221945" y="2584090"/>
              <a:ext cx="1067492" cy="683181"/>
            </a:xfrm>
            <a:prstGeom prst="rect">
              <a:avLst/>
            </a:prstGeom>
            <a:solidFill>
              <a:schemeClr val="bg1">
                <a:lumMod val="20000"/>
                <a:lumOff val="80000"/>
              </a:schemeClr>
            </a:solidFill>
            <a:ln w="19050"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r>
                <a:rPr lang="en-US" sz="1200" b="1" dirty="0">
                  <a:solidFill>
                    <a:schemeClr val="tx2">
                      <a:lumMod val="50000"/>
                    </a:schemeClr>
                  </a:solidFill>
                </a:rPr>
                <a:t>Auxiliary Pane</a:t>
              </a:r>
              <a:endParaRPr lang="en-US" sz="1200" b="1" dirty="0">
                <a:solidFill>
                  <a:schemeClr val="tx2">
                    <a:lumMod val="50000"/>
                  </a:schemeClr>
                </a:solidFill>
                <a:latin typeface="Arial" charset="0"/>
              </a:endParaRPr>
            </a:p>
          </p:txBody>
        </p:sp>
      </p:grpSp>
      <p:grpSp>
        <p:nvGrpSpPr>
          <p:cNvPr id="17" name="Group 19"/>
          <p:cNvGrpSpPr/>
          <p:nvPr/>
        </p:nvGrpSpPr>
        <p:grpSpPr>
          <a:xfrm>
            <a:off x="4020115" y="4576183"/>
            <a:ext cx="6141639" cy="1122247"/>
            <a:chOff x="4379975" y="3928265"/>
            <a:chExt cx="4531790" cy="1613010"/>
          </a:xfrm>
        </p:grpSpPr>
        <p:sp>
          <p:nvSpPr>
            <p:cNvPr id="12" name="Rectangle 11"/>
            <p:cNvSpPr/>
            <p:nvPr/>
          </p:nvSpPr>
          <p:spPr bwMode="auto">
            <a:xfrm>
              <a:off x="4379975" y="3928265"/>
              <a:ext cx="4531790" cy="1613010"/>
            </a:xfrm>
            <a:prstGeom prst="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endParaRPr lang="en-US">
                <a:latin typeface="Arial" charset="0"/>
              </a:endParaRPr>
            </a:p>
          </p:txBody>
        </p:sp>
        <p:sp>
          <p:nvSpPr>
            <p:cNvPr id="16" name="Rectangle 15"/>
            <p:cNvSpPr/>
            <p:nvPr/>
          </p:nvSpPr>
          <p:spPr bwMode="auto">
            <a:xfrm>
              <a:off x="6146605" y="4389125"/>
              <a:ext cx="914993" cy="683181"/>
            </a:xfrm>
            <a:prstGeom prst="rect">
              <a:avLst/>
            </a:prstGeom>
            <a:solidFill>
              <a:schemeClr val="bg1">
                <a:lumMod val="20000"/>
                <a:lumOff val="80000"/>
              </a:schemeClr>
            </a:solidFill>
            <a:ln w="19050" cap="flat" cmpd="sng" algn="ctr">
              <a:solidFill>
                <a:schemeClr val="bg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none" lIns="91440" tIns="45720" rIns="91440" bIns="45720" numCol="1" rtlCol="0" anchor="ctr" anchorCtr="0" compatLnSpc="1">
              <a:prstTxWarp prst="textNoShape">
                <a:avLst/>
              </a:prstTxWarp>
              <a:normAutofit/>
            </a:bodyPr>
            <a:lstStyle/>
            <a:p>
              <a:pPr algn="ctr" defTabSz="914400" fontAlgn="base">
                <a:spcBef>
                  <a:spcPct val="0"/>
                </a:spcBef>
                <a:spcAft>
                  <a:spcPct val="0"/>
                </a:spcAft>
              </a:pPr>
              <a:r>
                <a:rPr lang="en-US" sz="1200" b="1" dirty="0">
                  <a:solidFill>
                    <a:schemeClr val="tx2">
                      <a:lumMod val="50000"/>
                    </a:schemeClr>
                  </a:solidFill>
                </a:rPr>
                <a:t>Console</a:t>
              </a:r>
            </a:p>
            <a:p>
              <a:pPr algn="ctr" defTabSz="914400" fontAlgn="base">
                <a:spcBef>
                  <a:spcPct val="0"/>
                </a:spcBef>
                <a:spcAft>
                  <a:spcPct val="0"/>
                </a:spcAft>
              </a:pPr>
              <a:r>
                <a:rPr lang="en-US" sz="1200" b="1" dirty="0">
                  <a:solidFill>
                    <a:schemeClr val="tx2">
                      <a:lumMod val="50000"/>
                    </a:schemeClr>
                  </a:solidFill>
                  <a:latin typeface="Arial" charset="0"/>
                </a:rPr>
                <a:t>Pane</a:t>
              </a:r>
            </a:p>
          </p:txBody>
        </p:sp>
      </p:grpSp>
    </p:spTree>
    <p:extLst>
      <p:ext uri="{BB962C8B-B14F-4D97-AF65-F5344CB8AC3E}">
        <p14:creationId xmlns:p14="http://schemas.microsoft.com/office/powerpoint/2010/main" val="1963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1000"/>
                            </p:stCondLst>
                            <p:childTnLst>
                              <p:par>
                                <p:cTn id="9" presetID="22" presetClass="entr" presetSubtype="4" fill="hold" nodeType="afterEffect">
                                  <p:stCondLst>
                                    <p:cond delay="100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par>
                          <p:cTn id="12" fill="hold">
                            <p:stCondLst>
                              <p:cond delay="2500"/>
                            </p:stCondLst>
                            <p:childTnLst>
                              <p:par>
                                <p:cTn id="13" presetID="22" presetClass="entr" presetSubtype="4" fill="hold" nodeType="afterEffect">
                                  <p:stCondLst>
                                    <p:cond delay="100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par>
                          <p:cTn id="16" fill="hold">
                            <p:stCondLst>
                              <p:cond delay="4000"/>
                            </p:stCondLst>
                            <p:childTnLst>
                              <p:par>
                                <p:cTn id="17" presetID="22" presetClass="entr" presetSubtype="4" fill="hold" nodeType="afterEffect">
                                  <p:stCondLst>
                                    <p:cond delay="1000"/>
                                  </p:stCondLst>
                                  <p:childTnLst>
                                    <p:set>
                                      <p:cBhvr>
                                        <p:cTn id="18" dur="1" fill="hold">
                                          <p:stCondLst>
                                            <p:cond delay="0"/>
                                          </p:stCondLst>
                                        </p:cTn>
                                        <p:tgtEl>
                                          <p:spTgt spid="17"/>
                                        </p:tgtEl>
                                        <p:attrNameLst>
                                          <p:attrName>style.visibility</p:attrName>
                                        </p:attrNameLst>
                                      </p:cBhvr>
                                      <p:to>
                                        <p:strVal val="visible"/>
                                      </p:to>
                                    </p:set>
                                    <p:animEffect transition="in" filter="wipe(down)">
                                      <p:cBhvr>
                                        <p:cTn id="1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err="1"/>
              <a:t>Vivado</a:t>
            </a:r>
            <a:r>
              <a:rPr lang="en-US" dirty="0"/>
              <a:t> HLS can be run under Windows 7/8.1/10,  Red Hat Linux, SUSE OS, and Ubuntu</a:t>
            </a:r>
          </a:p>
          <a:p>
            <a:r>
              <a:rPr lang="en-US" dirty="0" err="1"/>
              <a:t>Vivado</a:t>
            </a:r>
            <a:r>
              <a:rPr lang="en-US" dirty="0"/>
              <a:t> HLS can be invoked through GUI and command line in Windows OS, and command line in Linux</a:t>
            </a:r>
          </a:p>
          <a:p>
            <a:r>
              <a:rPr lang="en-US" dirty="0" err="1"/>
              <a:t>Vivado</a:t>
            </a:r>
            <a:r>
              <a:rPr lang="en-US" dirty="0"/>
              <a:t> HLS project creation wizard involves </a:t>
            </a:r>
          </a:p>
          <a:p>
            <a:pPr lvl="1"/>
            <a:r>
              <a:rPr lang="en-US" dirty="0"/>
              <a:t>Defining project name and location</a:t>
            </a:r>
          </a:p>
          <a:p>
            <a:pPr lvl="1"/>
            <a:r>
              <a:rPr lang="en-US" dirty="0"/>
              <a:t>Adding design files</a:t>
            </a:r>
          </a:p>
          <a:p>
            <a:pPr lvl="1"/>
            <a:r>
              <a:rPr lang="en-US" dirty="0"/>
              <a:t>Specifying </a:t>
            </a:r>
            <a:r>
              <a:rPr lang="en-US" dirty="0" err="1"/>
              <a:t>testbench</a:t>
            </a:r>
            <a:r>
              <a:rPr lang="en-US" dirty="0"/>
              <a:t> files</a:t>
            </a:r>
          </a:p>
          <a:p>
            <a:pPr lvl="1"/>
            <a:r>
              <a:rPr lang="en-US" dirty="0"/>
              <a:t>Selecting clock and technology</a:t>
            </a:r>
            <a:endParaRPr lang="en-US" sz="1900" dirty="0"/>
          </a:p>
          <a:p>
            <a:r>
              <a:rPr lang="en-US" dirty="0"/>
              <a:t>The top-level module in </a:t>
            </a:r>
            <a:r>
              <a:rPr lang="en-US" dirty="0" err="1"/>
              <a:t>testbench</a:t>
            </a:r>
            <a:r>
              <a:rPr lang="en-US" dirty="0"/>
              <a:t> is main() whereas top-level module in the design is the function to be synthesized</a:t>
            </a:r>
          </a:p>
          <a:p>
            <a:pPr>
              <a:buNone/>
            </a:pPr>
            <a:endParaRPr lang="en-US" dirty="0"/>
          </a:p>
        </p:txBody>
      </p:sp>
      <p:sp>
        <p:nvSpPr>
          <p:cNvPr id="7" name="Slide Number Placeholder 6"/>
          <p:cNvSpPr>
            <a:spLocks noGrp="1"/>
          </p:cNvSpPr>
          <p:nvPr>
            <p:ph type="sldNum" sz="quarter" idx="10"/>
          </p:nvPr>
        </p:nvSpPr>
        <p:spPr/>
        <p:txBody>
          <a:bodyPr/>
          <a:lstStyle/>
          <a:p>
            <a:pPr>
              <a:defRPr/>
            </a:pPr>
            <a:r>
              <a:rPr lang="en-US" dirty="0"/>
              <a:t>Using </a:t>
            </a:r>
            <a:r>
              <a:rPr lang="en-US" dirty="0" err="1"/>
              <a:t>Vivado</a:t>
            </a:r>
            <a:r>
              <a:rPr lang="en-US" dirty="0"/>
              <a:t> HLS 12 - </a:t>
            </a:r>
            <a:fld id="{060BD193-E118-4B16-863C-C8C12C675E3E}" type="slidenum">
              <a:rPr lang="en-US" smtClean="0"/>
              <a:pPr>
                <a:defRPr/>
              </a:pPr>
              <a:t>70</a:t>
            </a:fld>
            <a:endParaRPr lang="en-US" dirty="0"/>
          </a:p>
        </p:txBody>
      </p:sp>
      <p:sp>
        <p:nvSpPr>
          <p:cNvPr id="6"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70</a:t>
            </a:fld>
            <a:endParaRPr lang="en-US" sz="1000" dirty="0">
              <a:solidFill>
                <a:schemeClr val="bg1"/>
              </a:solidFill>
              <a:latin typeface="Arial" charset="0"/>
              <a:ea typeface="ＭＳ Ｐゴシック" pitchFamily="34" charset="-128"/>
              <a:cs typeface="Arial" charset="0"/>
            </a:endParaRPr>
          </a:p>
        </p:txBody>
      </p:sp>
    </p:spTree>
    <p:extLst>
      <p:ext uri="{BB962C8B-B14F-4D97-AF65-F5344CB8AC3E}">
        <p14:creationId xmlns:p14="http://schemas.microsoft.com/office/powerpoint/2010/main" val="313095077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Vitis HLS project directory consists of</a:t>
            </a:r>
          </a:p>
          <a:p>
            <a:pPr lvl="1"/>
            <a:r>
              <a:rPr lang="en-US" dirty="0"/>
              <a:t>*.prj project file</a:t>
            </a:r>
          </a:p>
          <a:p>
            <a:pPr lvl="1"/>
            <a:r>
              <a:rPr lang="en-US" dirty="0"/>
              <a:t>Multiple solutions directories</a:t>
            </a:r>
          </a:p>
          <a:p>
            <a:pPr lvl="1"/>
            <a:r>
              <a:rPr lang="en-US" dirty="0"/>
              <a:t>Each solution directory may contain</a:t>
            </a:r>
          </a:p>
          <a:p>
            <a:pPr lvl="2"/>
            <a:r>
              <a:rPr lang="en-US" dirty="0" err="1"/>
              <a:t>impl</a:t>
            </a:r>
            <a:r>
              <a:rPr lang="en-US" dirty="0"/>
              <a:t>, </a:t>
            </a:r>
            <a:r>
              <a:rPr lang="en-US" dirty="0" err="1"/>
              <a:t>synth</a:t>
            </a:r>
            <a:r>
              <a:rPr lang="en-US" dirty="0"/>
              <a:t>, and </a:t>
            </a:r>
            <a:r>
              <a:rPr lang="en-US" dirty="0" err="1"/>
              <a:t>sim</a:t>
            </a:r>
            <a:r>
              <a:rPr lang="en-US" dirty="0"/>
              <a:t> directories</a:t>
            </a:r>
          </a:p>
          <a:p>
            <a:pPr lvl="2"/>
            <a:r>
              <a:rPr lang="en-US" dirty="0"/>
              <a:t>The </a:t>
            </a:r>
            <a:r>
              <a:rPr lang="en-US" dirty="0" err="1"/>
              <a:t>impl</a:t>
            </a:r>
            <a:r>
              <a:rPr lang="en-US" dirty="0"/>
              <a:t> directory consists of </a:t>
            </a:r>
            <a:r>
              <a:rPr lang="en-US" dirty="0" err="1"/>
              <a:t>ip</a:t>
            </a:r>
            <a:r>
              <a:rPr lang="en-US" dirty="0"/>
              <a:t>, </a:t>
            </a:r>
            <a:r>
              <a:rPr lang="en-US" dirty="0" err="1"/>
              <a:t>verilog</a:t>
            </a:r>
            <a:r>
              <a:rPr lang="en-US" dirty="0"/>
              <a:t>, and </a:t>
            </a:r>
            <a:r>
              <a:rPr lang="en-US" dirty="0" err="1"/>
              <a:t>vhdl</a:t>
            </a:r>
            <a:r>
              <a:rPr lang="en-US" dirty="0"/>
              <a:t> folders</a:t>
            </a:r>
          </a:p>
          <a:p>
            <a:pPr lvl="2"/>
            <a:r>
              <a:rPr lang="en-US" dirty="0"/>
              <a:t>The synth directory consists of reports, </a:t>
            </a:r>
            <a:r>
              <a:rPr lang="en-US" dirty="0" err="1"/>
              <a:t>vhdl</a:t>
            </a:r>
            <a:r>
              <a:rPr lang="en-US" dirty="0"/>
              <a:t>, and </a:t>
            </a:r>
            <a:r>
              <a:rPr lang="en-US" dirty="0" err="1"/>
              <a:t>verilog</a:t>
            </a:r>
            <a:r>
              <a:rPr lang="en-US" dirty="0"/>
              <a:t> folders</a:t>
            </a:r>
          </a:p>
          <a:p>
            <a:pPr lvl="2"/>
            <a:r>
              <a:rPr lang="en-US" dirty="0"/>
              <a:t>The </a:t>
            </a:r>
            <a:r>
              <a:rPr lang="en-US" dirty="0" err="1"/>
              <a:t>sim</a:t>
            </a:r>
            <a:r>
              <a:rPr lang="en-US" dirty="0"/>
              <a:t> directory consists of </a:t>
            </a:r>
            <a:r>
              <a:rPr lang="en-US" dirty="0" err="1"/>
              <a:t>testbench</a:t>
            </a:r>
            <a:r>
              <a:rPr lang="en-US" dirty="0"/>
              <a:t> and simulation files</a:t>
            </a:r>
          </a:p>
        </p:txBody>
      </p:sp>
      <p:sp>
        <p:nvSpPr>
          <p:cNvPr id="6" name="Slide Number Placeholder 5"/>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71</a:t>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E3559-9C0A-4854-8EE9-F81048C27ACF}"/>
              </a:ext>
            </a:extLst>
          </p:cNvPr>
          <p:cNvSpPr>
            <a:spLocks noGrp="1"/>
          </p:cNvSpPr>
          <p:nvPr>
            <p:ph type="title"/>
          </p:nvPr>
        </p:nvSpPr>
        <p:spPr>
          <a:xfrm>
            <a:off x="873932" y="2971081"/>
            <a:ext cx="7700157" cy="761747"/>
          </a:xfrm>
        </p:spPr>
        <p:txBody>
          <a:bodyPr/>
          <a:lstStyle/>
          <a:p>
            <a:r>
              <a:rPr lang="en-US" altLang="zh-CN" dirty="0"/>
              <a:t>Project Creation using Vitis HLS</a:t>
            </a:r>
            <a:endParaRPr lang="zh-CN" altLang="en-US" dirty="0"/>
          </a:p>
        </p:txBody>
      </p:sp>
    </p:spTree>
    <p:extLst>
      <p:ext uri="{BB962C8B-B14F-4D97-AF65-F5344CB8AC3E}">
        <p14:creationId xmlns:p14="http://schemas.microsoft.com/office/powerpoint/2010/main" val="3690218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Vitis HLS Projects and Solutions</a:t>
            </a:r>
          </a:p>
        </p:txBody>
      </p:sp>
      <p:sp>
        <p:nvSpPr>
          <p:cNvPr id="3" name="Content Placeholder 2"/>
          <p:cNvSpPr>
            <a:spLocks noGrp="1"/>
          </p:cNvSpPr>
          <p:nvPr>
            <p:ph idx="1"/>
          </p:nvPr>
        </p:nvSpPr>
        <p:spPr>
          <a:xfrm>
            <a:off x="611030" y="1133102"/>
            <a:ext cx="10515600" cy="4759404"/>
          </a:xfrm>
        </p:spPr>
        <p:txBody>
          <a:bodyPr>
            <a:noAutofit/>
          </a:bodyPr>
          <a:lstStyle/>
          <a:p>
            <a:r>
              <a:rPr lang="en-US" dirty="0"/>
              <a:t>Vitis HLS is project based</a:t>
            </a:r>
          </a:p>
          <a:p>
            <a:pPr lvl="1"/>
            <a:r>
              <a:rPr lang="en-US" dirty="0"/>
              <a:t>A project specifies the source code which will be synthesized </a:t>
            </a:r>
          </a:p>
          <a:p>
            <a:pPr lvl="1"/>
            <a:r>
              <a:rPr lang="en-US" dirty="0"/>
              <a:t>Each project is based on one set of source code</a:t>
            </a:r>
          </a:p>
          <a:p>
            <a:pPr lvl="1"/>
            <a:r>
              <a:rPr lang="en-US" dirty="0"/>
              <a:t>Each project has a user specified name</a:t>
            </a:r>
          </a:p>
          <a:p>
            <a:r>
              <a:rPr lang="en-US" dirty="0"/>
              <a:t>A project can contain multiple solutions</a:t>
            </a:r>
          </a:p>
          <a:p>
            <a:pPr lvl="1"/>
            <a:r>
              <a:rPr lang="en-US" dirty="0"/>
              <a:t>Solutions are different implementations of the same code</a:t>
            </a:r>
          </a:p>
          <a:p>
            <a:pPr lvl="1"/>
            <a:r>
              <a:rPr lang="en-US" dirty="0"/>
              <a:t>Auto-named solution1, solution2, etc.</a:t>
            </a:r>
          </a:p>
          <a:p>
            <a:pPr lvl="1"/>
            <a:r>
              <a:rPr lang="en-US" dirty="0"/>
              <a:t>Supports user specified names</a:t>
            </a:r>
          </a:p>
          <a:p>
            <a:pPr lvl="1"/>
            <a:r>
              <a:rPr lang="en-US" dirty="0"/>
              <a:t>Solutions can have different clock frequencies, target technologies, synthesis directives</a:t>
            </a:r>
          </a:p>
          <a:p>
            <a:r>
              <a:rPr lang="en-US" dirty="0"/>
              <a:t>Projects and solutions are stored in a hierarchical directory structure</a:t>
            </a:r>
          </a:p>
          <a:p>
            <a:pPr lvl="1"/>
            <a:r>
              <a:rPr lang="en-US" dirty="0"/>
              <a:t>Top-level is the project directory</a:t>
            </a:r>
          </a:p>
          <a:p>
            <a:pPr lvl="1"/>
            <a:r>
              <a:rPr lang="en-US" dirty="0"/>
              <a:t>The disk directory structure is identical to the structure shown in the GUI project explorer (except for source code location) </a:t>
            </a:r>
          </a:p>
        </p:txBody>
      </p:sp>
      <p:sp>
        <p:nvSpPr>
          <p:cNvPr id="19" name="Slide Number Placeholder 18"/>
          <p:cNvSpPr>
            <a:spLocks noGrp="1"/>
          </p:cNvSpPr>
          <p:nvPr>
            <p:ph type="sldNum" sz="quarter" idx="10"/>
          </p:nvPr>
        </p:nvSpPr>
        <p:spPr/>
        <p:txBody>
          <a:bodyPr/>
          <a:lstStyle/>
          <a:p>
            <a:pPr>
              <a:defRPr/>
            </a:pPr>
            <a:r>
              <a:rPr lang="en-US" dirty="0"/>
              <a:t>Using Vitis HLS 12 - </a:t>
            </a:r>
            <a:fld id="{060BD193-E118-4B16-863C-C8C12C675E3E}" type="slidenum">
              <a:rPr lang="en-US" smtClean="0"/>
              <a:pPr>
                <a:defRPr/>
              </a:pPr>
              <a:t>9</a:t>
            </a:fld>
            <a:endParaRPr lang="en-US" dirty="0"/>
          </a:p>
        </p:txBody>
      </p:sp>
      <p:sp>
        <p:nvSpPr>
          <p:cNvPr id="9" name="TextBox 8"/>
          <p:cNvSpPr txBox="1"/>
          <p:nvPr/>
        </p:nvSpPr>
        <p:spPr>
          <a:xfrm>
            <a:off x="7663006" y="3817676"/>
            <a:ext cx="1228640" cy="276999"/>
          </a:xfrm>
          <a:prstGeom prst="rect">
            <a:avLst/>
          </a:prstGeom>
          <a:solidFill>
            <a:srgbClr val="FFFF99"/>
          </a:solidFill>
          <a:ln>
            <a:solidFill>
              <a:schemeClr val="tx1"/>
            </a:solidFill>
          </a:ln>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1200" b="1" dirty="0"/>
              <a:t>Project Level</a:t>
            </a:r>
          </a:p>
        </p:txBody>
      </p:sp>
      <p:cxnSp>
        <p:nvCxnSpPr>
          <p:cNvPr id="11" name="Straight Arrow Connector 10"/>
          <p:cNvCxnSpPr/>
          <p:nvPr/>
        </p:nvCxnSpPr>
        <p:spPr>
          <a:xfrm rot="5400000" flipH="1" flipV="1">
            <a:off x="8598903" y="3739808"/>
            <a:ext cx="230432" cy="2117"/>
          </a:xfrm>
          <a:prstGeom prst="straightConnector1">
            <a:avLst/>
          </a:prstGeom>
          <a:ln>
            <a:solidFill>
              <a:schemeClr val="tx1"/>
            </a:solidFill>
            <a:tailEnd type="arrow"/>
          </a:ln>
        </p:spPr>
        <p:style>
          <a:lnRef idx="2">
            <a:schemeClr val="accent2"/>
          </a:lnRef>
          <a:fillRef idx="0">
            <a:schemeClr val="accent2"/>
          </a:fillRef>
          <a:effectRef idx="1">
            <a:schemeClr val="accent2"/>
          </a:effectRef>
          <a:fontRef idx="minor">
            <a:schemeClr val="tx1"/>
          </a:fontRef>
        </p:style>
      </p:cxnSp>
      <p:sp>
        <p:nvSpPr>
          <p:cNvPr id="13" name="Right Brace 12"/>
          <p:cNvSpPr/>
          <p:nvPr/>
        </p:nvSpPr>
        <p:spPr>
          <a:xfrm>
            <a:off x="10805787" y="1583980"/>
            <a:ext cx="307160" cy="1075340"/>
          </a:xfrm>
          <a:prstGeom prst="rightBrace">
            <a:avLst/>
          </a:prstGeom>
          <a:ln>
            <a:solidFill>
              <a:schemeClr val="tx1"/>
            </a:solidFill>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dirty="0"/>
          </a:p>
        </p:txBody>
      </p:sp>
      <p:sp>
        <p:nvSpPr>
          <p:cNvPr id="14" name="TextBox 13"/>
          <p:cNvSpPr txBox="1"/>
          <p:nvPr/>
        </p:nvSpPr>
        <p:spPr>
          <a:xfrm>
            <a:off x="11112948" y="2006437"/>
            <a:ext cx="1075060" cy="276999"/>
          </a:xfrm>
          <a:prstGeom prst="rect">
            <a:avLst/>
          </a:prstGeom>
          <a:solidFill>
            <a:srgbClr val="FFFF99"/>
          </a:solidFill>
          <a:ln>
            <a:solidFill>
              <a:schemeClr val="tx1"/>
            </a:solidFill>
          </a:ln>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1200" b="1" dirty="0"/>
              <a:t>Source</a:t>
            </a:r>
          </a:p>
        </p:txBody>
      </p:sp>
      <p:sp>
        <p:nvSpPr>
          <p:cNvPr id="15" name="TextBox 14"/>
          <p:cNvSpPr txBox="1"/>
          <p:nvPr/>
        </p:nvSpPr>
        <p:spPr>
          <a:xfrm>
            <a:off x="9423566" y="3817676"/>
            <a:ext cx="1382220" cy="276999"/>
          </a:xfrm>
          <a:prstGeom prst="rect">
            <a:avLst/>
          </a:prstGeom>
          <a:solidFill>
            <a:srgbClr val="FFFF99"/>
          </a:solidFill>
          <a:ln>
            <a:solidFill>
              <a:schemeClr val="tx1"/>
            </a:solidFill>
          </a:ln>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1200" b="1" dirty="0"/>
              <a:t>Solution Level</a:t>
            </a:r>
          </a:p>
        </p:txBody>
      </p:sp>
      <p:cxnSp>
        <p:nvCxnSpPr>
          <p:cNvPr id="16" name="Straight Arrow Connector 15"/>
          <p:cNvCxnSpPr/>
          <p:nvPr/>
        </p:nvCxnSpPr>
        <p:spPr>
          <a:xfrm rot="5400000" flipH="1" flipV="1">
            <a:off x="9358485" y="3739808"/>
            <a:ext cx="230432" cy="2117"/>
          </a:xfrm>
          <a:prstGeom prst="straightConnector1">
            <a:avLst/>
          </a:prstGeom>
          <a:ln>
            <a:solidFill>
              <a:schemeClr val="tx1"/>
            </a:solidFill>
            <a:tailEnd type="arrow"/>
          </a:ln>
        </p:spPr>
        <p:style>
          <a:lnRef idx="2">
            <a:schemeClr val="accent2"/>
          </a:lnRef>
          <a:fillRef idx="0">
            <a:schemeClr val="accent2"/>
          </a:fillRef>
          <a:effectRef idx="1">
            <a:schemeClr val="accent2"/>
          </a:effectRef>
          <a:fontRef idx="minor">
            <a:schemeClr val="tx1"/>
          </a:fontRef>
        </p:style>
      </p:cxnSp>
      <p:sp>
        <p:nvSpPr>
          <p:cNvPr id="18" name="Slide Number Placeholder 5"/>
          <p:cNvSpPr txBox="1">
            <a:spLocks/>
          </p:cNvSpPr>
          <p:nvPr/>
        </p:nvSpPr>
        <p:spPr>
          <a:xfrm>
            <a:off x="611030" y="6347782"/>
            <a:ext cx="1117309" cy="244475"/>
          </a:xfrm>
          <a:prstGeom prst="rect">
            <a:avLst/>
          </a:prstGeom>
        </p:spPr>
        <p:txBody>
          <a:bodyPr/>
          <a:lstStyle/>
          <a:p>
            <a:pPr defTabSz="457200" fontAlgn="base">
              <a:spcBef>
                <a:spcPct val="0"/>
              </a:spcBef>
              <a:spcAft>
                <a:spcPct val="0"/>
              </a:spcAft>
              <a:defRPr/>
            </a:pPr>
            <a:r>
              <a:rPr lang="en-US" sz="1000">
                <a:solidFill>
                  <a:schemeClr val="bg1"/>
                </a:solidFill>
                <a:latin typeface="Arial" charset="0"/>
                <a:ea typeface="ＭＳ Ｐゴシック" pitchFamily="34" charset="-128"/>
                <a:cs typeface="Arial" charset="0"/>
              </a:rPr>
              <a:t>12- </a:t>
            </a:r>
            <a:fld id="{0E88F696-905B-490D-9D4B-033243675593}" type="slidenum">
              <a:rPr lang="en-US" sz="1000">
                <a:solidFill>
                  <a:schemeClr val="bg1"/>
                </a:solidFill>
                <a:latin typeface="Arial" charset="0"/>
                <a:ea typeface="ＭＳ Ｐゴシック" pitchFamily="34" charset="-128"/>
                <a:cs typeface="Arial" charset="0"/>
              </a:rPr>
              <a:pPr defTabSz="457200" fontAlgn="base">
                <a:spcBef>
                  <a:spcPct val="0"/>
                </a:spcBef>
                <a:spcAft>
                  <a:spcPct val="0"/>
                </a:spcAft>
                <a:defRPr/>
              </a:pPr>
              <a:t>9</a:t>
            </a:fld>
            <a:endParaRPr lang="en-US" sz="1000" dirty="0">
              <a:solidFill>
                <a:schemeClr val="bg1"/>
              </a:solidFill>
              <a:latin typeface="Arial" charset="0"/>
              <a:ea typeface="ＭＳ Ｐゴシック" pitchFamily="34" charset="-128"/>
              <a:cs typeface="Arial" charset="0"/>
            </a:endParaRPr>
          </a:p>
        </p:txBody>
      </p:sp>
      <p:pic>
        <p:nvPicPr>
          <p:cNvPr id="6" name="图片 5" descr="文本&#10;&#10;描述已自动生成">
            <a:extLst>
              <a:ext uri="{FF2B5EF4-FFF2-40B4-BE49-F238E27FC236}">
                <a16:creationId xmlns:a16="http://schemas.microsoft.com/office/drawing/2014/main" id="{196641D4-C0F0-4BA3-BD5B-1B1EE01B1611}"/>
              </a:ext>
            </a:extLst>
          </p:cNvPr>
          <p:cNvPicPr>
            <a:picLocks noChangeAspect="1"/>
          </p:cNvPicPr>
          <p:nvPr/>
        </p:nvPicPr>
        <p:blipFill>
          <a:blip r:embed="rId2"/>
          <a:stretch>
            <a:fillRect/>
          </a:stretch>
        </p:blipFill>
        <p:spPr>
          <a:xfrm>
            <a:off x="8168046" y="856676"/>
            <a:ext cx="2609193" cy="2743200"/>
          </a:xfrm>
          <a:prstGeom prst="rect">
            <a:avLst/>
          </a:prstGeom>
        </p:spPr>
      </p:pic>
    </p:spTree>
  </p:cSld>
  <p:clrMapOvr>
    <a:masterClrMapping/>
  </p:clrMapOvr>
</p:sld>
</file>

<file path=ppt/theme/theme1.xml><?xml version="1.0" encoding="utf-8"?>
<a:theme xmlns:a="http://schemas.openxmlformats.org/drawingml/2006/main" name="Xilinx-5">
  <a:themeElements>
    <a:clrScheme name="Custom 1">
      <a:dk1>
        <a:srgbClr val="0C0C0C"/>
      </a:dk1>
      <a:lt1>
        <a:srgbClr val="FFFFFF"/>
      </a:lt1>
      <a:dk2>
        <a:srgbClr val="161C2E"/>
      </a:dk2>
      <a:lt2>
        <a:srgbClr val="5F5F5F"/>
      </a:lt2>
      <a:accent1>
        <a:srgbClr val="E20000"/>
      </a:accent1>
      <a:accent2>
        <a:srgbClr val="282D3F"/>
      </a:accent2>
      <a:accent3>
        <a:srgbClr val="8D919A"/>
      </a:accent3>
      <a:accent4>
        <a:srgbClr val="055C99"/>
      </a:accent4>
      <a:accent5>
        <a:srgbClr val="0D9079"/>
      </a:accent5>
      <a:accent6>
        <a:srgbClr val="00B2BA"/>
      </a:accent6>
      <a:hlink>
        <a:srgbClr val="055C99"/>
      </a:hlink>
      <a:folHlink>
        <a:srgbClr val="5F5F5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xilinx-amd-corporate-ppt-template-2021" id="{7CC915E4-ED56-F440-A372-8A06D175C5EE}" vid="{9CD3E2E4-A2A3-2840-AEBD-8A66C25293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13AA4F4-3B34-2743-ACD6-F6D573A82AF7}">
  <we:reference id="f9ac8e4d-ed29-46df-aca6-61a4f7a9a1d6" version="1.0.0.1" store="developer" storeType="Registry"/>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8A00A9B6178BD498632E37D0AD5CC8E" ma:contentTypeVersion="3" ma:contentTypeDescription="Create a new document." ma:contentTypeScope="" ma:versionID="fbaca91dc24b034817257c3a25d93af0">
  <xsd:schema xmlns:xsd="http://www.w3.org/2001/XMLSchema" xmlns:xs="http://www.w3.org/2001/XMLSchema" xmlns:p="http://schemas.microsoft.com/office/2006/metadata/properties" xmlns:ns2="ee71d666-e06f-4bed-b53d-75a975332d6d" targetNamespace="http://schemas.microsoft.com/office/2006/metadata/properties" ma:root="true" ma:fieldsID="14a92504b4f4f9b68fc7bcdaff1e0a50" ns2:_="">
    <xsd:import namespace="ee71d666-e06f-4bed-b53d-75a975332d6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71d666-e06f-4bed-b53d-75a975332d6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60316F9-D49B-43D3-B1A5-38BBC2E7659C}">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ee71d666-e06f-4bed-b53d-75a975332d6d"/>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F4DF82DF-52AA-4D1D-AC7B-8F45A830CA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e71d666-e06f-4bed-b53d-75a975332d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BE94A12-9E97-40EB-A974-3BC9F5C1810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4401</Words>
  <Application>Microsoft Office PowerPoint</Application>
  <PresentationFormat>宽屏</PresentationFormat>
  <Paragraphs>753</Paragraphs>
  <Slides>71</Slides>
  <Notes>7</Notes>
  <HiddenSlides>27</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71</vt:i4>
      </vt:variant>
    </vt:vector>
  </HeadingPairs>
  <TitlesOfParts>
    <vt:vector size="81" baseType="lpstr">
      <vt:lpstr>ＭＳ Ｐゴシック</vt:lpstr>
      <vt:lpstr>黑体</vt:lpstr>
      <vt:lpstr>SimSun</vt:lpstr>
      <vt:lpstr>Arial</vt:lpstr>
      <vt:lpstr>Courier New</vt:lpstr>
      <vt:lpstr>Microsoft Sans Serif</vt:lpstr>
      <vt:lpstr>Verdana</vt:lpstr>
      <vt:lpstr>Webdings</vt:lpstr>
      <vt:lpstr>Wingdings 3</vt:lpstr>
      <vt:lpstr>Xilinx-5</vt:lpstr>
      <vt:lpstr>Using Vitis HLS</vt:lpstr>
      <vt:lpstr>Objectives</vt:lpstr>
      <vt:lpstr>Outline</vt:lpstr>
      <vt:lpstr>Invoke Vitis HLS from the terminal</vt:lpstr>
      <vt:lpstr>Invoke Vivado HLS from Windows Menu</vt:lpstr>
      <vt:lpstr>Vitis HLS GUI</vt:lpstr>
      <vt:lpstr>Vivado HLS GUI</vt:lpstr>
      <vt:lpstr>Project Creation using Vitis HLS</vt:lpstr>
      <vt:lpstr>Vitis HLS Projects and Solutions</vt:lpstr>
      <vt:lpstr>Vivado HLS Projects and Solutions</vt:lpstr>
      <vt:lpstr>Vitis HLS Step 1: Create or Open a project</vt:lpstr>
      <vt:lpstr>Vivado HLS Step 1: Create or Open a project</vt:lpstr>
      <vt:lpstr>Project Wizard</vt:lpstr>
      <vt:lpstr>Project Wizard</vt:lpstr>
      <vt:lpstr>Define Project &amp; Directory</vt:lpstr>
      <vt:lpstr>Define Project &amp; Directory</vt:lpstr>
      <vt:lpstr>Add Design Source Files</vt:lpstr>
      <vt:lpstr>Add Design Source Files</vt:lpstr>
      <vt:lpstr>Specify Test Bench Files</vt:lpstr>
      <vt:lpstr>Specify Test Bench Files</vt:lpstr>
      <vt:lpstr>Test benches I</vt:lpstr>
      <vt:lpstr>Test benches II</vt:lpstr>
      <vt:lpstr>Solution Configuration</vt:lpstr>
      <vt:lpstr>Solution Configuration</vt:lpstr>
      <vt:lpstr>Selecting Part and Implementation Engine</vt:lpstr>
      <vt:lpstr>Selecting Part and Implementation Engine</vt:lpstr>
      <vt:lpstr>Clock Specification</vt:lpstr>
      <vt:lpstr>A Vitis HLS Project</vt:lpstr>
      <vt:lpstr>A Vivado HLS Project</vt:lpstr>
      <vt:lpstr>Vitis HLS GUI Toolbar</vt:lpstr>
      <vt:lpstr>Vivado HLS GUI Toolbar</vt:lpstr>
      <vt:lpstr>Files: Views, Edits &amp; Information</vt:lpstr>
      <vt:lpstr>Files: Views, Edits &amp; Information</vt:lpstr>
      <vt:lpstr>Synthesis to IPXACT Flow</vt:lpstr>
      <vt:lpstr>Synthesis</vt:lpstr>
      <vt:lpstr>Synthesis</vt:lpstr>
      <vt:lpstr>Vitis HLS : RTL Verification</vt:lpstr>
      <vt:lpstr>RTL Verification: Under-the-Hood</vt:lpstr>
      <vt:lpstr>C/RTL Co-simulation</vt:lpstr>
      <vt:lpstr>C/RTL Co-simulation</vt:lpstr>
      <vt:lpstr>Simulation Results</vt:lpstr>
      <vt:lpstr>Simulation Results</vt:lpstr>
      <vt:lpstr>Vitis HLS : RTL Export</vt:lpstr>
      <vt:lpstr>Vivado HLS : RTL Export</vt:lpstr>
      <vt:lpstr>RTL Export Support</vt:lpstr>
      <vt:lpstr>RTL Export: Synthesis</vt:lpstr>
      <vt:lpstr>RTL Export: IP Repositories</vt:lpstr>
      <vt:lpstr>RTL Export for Implementation</vt:lpstr>
      <vt:lpstr>RTL Export for Implementation</vt:lpstr>
      <vt:lpstr>RTL Export (Place and Route Option) Results</vt:lpstr>
      <vt:lpstr>RTL Export (Place and Route Option) Results</vt:lpstr>
      <vt:lpstr>RTL Export Results (Place and Route Option Unchecked)</vt:lpstr>
      <vt:lpstr>RTL Export Results (Place and Route Option Unchecked)</vt:lpstr>
      <vt:lpstr>Design Analysis</vt:lpstr>
      <vt:lpstr>Analysis Perspective</vt:lpstr>
      <vt:lpstr>Performance Analysis</vt:lpstr>
      <vt:lpstr>Performance Analysis</vt:lpstr>
      <vt:lpstr>Resources Analysis</vt:lpstr>
      <vt:lpstr>Resources Analysis</vt:lpstr>
      <vt:lpstr>Function Call Graph</vt:lpstr>
      <vt:lpstr>Other Ways to use Vitis HLS</vt:lpstr>
      <vt:lpstr>Command Line Interface: Batch Mode</vt:lpstr>
      <vt:lpstr>Using Vitis HLS CLI</vt:lpstr>
      <vt:lpstr>Using Tcl Commands</vt:lpstr>
      <vt:lpstr>Using Tcl Commands</vt:lpstr>
      <vt:lpstr>Help</vt:lpstr>
      <vt:lpstr>Help</vt:lpstr>
      <vt:lpstr>Summary</vt:lpstr>
      <vt:lpstr>Summary</vt:lpstr>
      <vt:lpstr>Summary</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STOP (Read Instructions Below)</dc:title>
  <dc:subject/>
  <dc:creator/>
  <cp:keywords/>
  <dc:description/>
  <cp:revision>2</cp:revision>
  <dcterms:created xsi:type="dcterms:W3CDTF">2019-10-16T21:50:31Z</dcterms:created>
  <dcterms:modified xsi:type="dcterms:W3CDTF">2022-03-18T10:23:07Z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XilinxClassification">
    <vt:lpwstr>No Markings</vt:lpwstr>
  </property>
  <property fmtid="{D5CDD505-2E9C-101B-9397-08002B2CF9AE}" pid="3" name="IDENTIFIER">
    <vt:lpwstr>12B622CE-7949-4BC8-8A85-7A5041597B9E</vt:lpwstr>
  </property>
  <property fmtid="{D5CDD505-2E9C-101B-9397-08002B2CF9AE}" pid="4" name="TitusGUID">
    <vt:lpwstr>1a704261-93fb-4099-929b-2f3883c79513</vt:lpwstr>
  </property>
  <property fmtid="{D5CDD505-2E9C-101B-9397-08002B2CF9AE}" pid="5" name="ContentTypeId">
    <vt:lpwstr>0x01010058A00A9B6178BD498632E37D0AD5CC8E</vt:lpwstr>
  </property>
</Properties>
</file>

<file path=docProps/thumbnail.jpeg>
</file>